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256" r:id="rId5"/>
    <p:sldId id="269" r:id="rId6"/>
    <p:sldId id="276" r:id="rId7"/>
    <p:sldId id="277" r:id="rId8"/>
    <p:sldId id="279" r:id="rId9"/>
    <p:sldId id="281" r:id="rId10"/>
    <p:sldId id="280" r:id="rId11"/>
    <p:sldId id="285" r:id="rId12"/>
    <p:sldId id="283" r:id="rId13"/>
    <p:sldId id="284" r:id="rId14"/>
    <p:sldId id="274" r:id="rId15"/>
  </p:sldIdLst>
  <p:sldSz cx="18288000" cy="10287000"/>
  <p:notesSz cx="6858000" cy="9144000"/>
  <p:embeddedFontLst>
    <p:embeddedFont>
      <p:font typeface="Arial Bold" panose="020B0604020202020204" charset="0"/>
      <p:regular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C31"/>
    <a:srgbClr val="B8E0EE"/>
    <a:srgbClr val="D9F0F7"/>
    <a:srgbClr val="89CFE4"/>
    <a:srgbClr val="CDFFE4"/>
    <a:srgbClr val="CAE8F2"/>
    <a:srgbClr val="EAF6FA"/>
    <a:srgbClr val="C1E6F1"/>
    <a:srgbClr val="EDCF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100" d="100"/>
          <a:sy n="100" d="100"/>
        </p:scale>
        <p:origin x="123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font" Target="fonts/font1.fntdata"/><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hyperlink" Target="https://lbst.dk/Media/639185023729072205/Opslagstekst%20for%20Klimatiltagsprogrammet%202027-2030.pdf" TargetMode="External"/><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hyperlink" Target="https://lbst.dk/Media/639185023997574803/Vejledning%20om%20tilskud%20til%20klimatiltagsprojekter%202027-2030.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C31"/>
        </a:solidFill>
        <a:effectLst/>
      </p:bgPr>
    </p:bg>
    <p:spTree>
      <p:nvGrpSpPr>
        <p:cNvPr id="1" name=""/>
        <p:cNvGrpSpPr/>
        <p:nvPr/>
      </p:nvGrpSpPr>
      <p:grpSpPr>
        <a:xfrm>
          <a:off x="0" y="0"/>
          <a:ext cx="0" cy="0"/>
          <a:chOff x="0" y="0"/>
          <a:chExt cx="0" cy="0"/>
        </a:xfrm>
      </p:grpSpPr>
      <p:grpSp>
        <p:nvGrpSpPr>
          <p:cNvPr id="2" name="Group 2"/>
          <p:cNvGrpSpPr>
            <a:grpSpLocks noChangeAspect="1"/>
          </p:cNvGrpSpPr>
          <p:nvPr/>
        </p:nvGrpSpPr>
        <p:grpSpPr>
          <a:xfrm>
            <a:off x="982274" y="9578269"/>
            <a:ext cx="337449" cy="300156"/>
            <a:chOff x="0" y="0"/>
            <a:chExt cx="449932" cy="400209"/>
          </a:xfrm>
        </p:grpSpPr>
        <p:sp>
          <p:nvSpPr>
            <p:cNvPr id="3" name="Freeform 3"/>
            <p:cNvSpPr/>
            <p:nvPr/>
          </p:nvSpPr>
          <p:spPr>
            <a:xfrm>
              <a:off x="0" y="0"/>
              <a:ext cx="449961" cy="400177"/>
            </a:xfrm>
            <a:custGeom>
              <a:avLst/>
              <a:gdLst/>
              <a:ahLst/>
              <a:cxnLst/>
              <a:rect l="l" t="t" r="r" b="b"/>
              <a:pathLst>
                <a:path w="449961" h="400177">
                  <a:moveTo>
                    <a:pt x="0" y="0"/>
                  </a:moveTo>
                  <a:lnTo>
                    <a:pt x="449961" y="0"/>
                  </a:lnTo>
                  <a:lnTo>
                    <a:pt x="449961" y="400177"/>
                  </a:lnTo>
                  <a:lnTo>
                    <a:pt x="0" y="400177"/>
                  </a:lnTo>
                  <a:lnTo>
                    <a:pt x="0" y="0"/>
                  </a:lnTo>
                  <a:close/>
                </a:path>
              </a:pathLst>
            </a:custGeom>
            <a:solidFill>
              <a:srgbClr val="000000">
                <a:alpha val="0"/>
              </a:srgbClr>
            </a:solidFill>
          </p:spPr>
        </p:sp>
      </p:grpSp>
      <p:grpSp>
        <p:nvGrpSpPr>
          <p:cNvPr id="6" name="Group 6"/>
          <p:cNvGrpSpPr/>
          <p:nvPr/>
        </p:nvGrpSpPr>
        <p:grpSpPr>
          <a:xfrm>
            <a:off x="-2567064" y="7150505"/>
            <a:ext cx="2558902" cy="1455381"/>
            <a:chOff x="0" y="0"/>
            <a:chExt cx="3411870" cy="1940508"/>
          </a:xfrm>
        </p:grpSpPr>
        <p:sp>
          <p:nvSpPr>
            <p:cNvPr id="7" name="Freeform 7"/>
            <p:cNvSpPr/>
            <p:nvPr/>
          </p:nvSpPr>
          <p:spPr>
            <a:xfrm>
              <a:off x="0" y="0"/>
              <a:ext cx="3411870" cy="1940508"/>
            </a:xfrm>
            <a:custGeom>
              <a:avLst/>
              <a:gdLst/>
              <a:ahLst/>
              <a:cxnLst/>
              <a:rect l="l" t="t" r="r" b="b"/>
              <a:pathLst>
                <a:path w="3411870" h="1940508">
                  <a:moveTo>
                    <a:pt x="0" y="0"/>
                  </a:moveTo>
                  <a:lnTo>
                    <a:pt x="3411870" y="0"/>
                  </a:lnTo>
                  <a:lnTo>
                    <a:pt x="3411870" y="1940508"/>
                  </a:lnTo>
                  <a:lnTo>
                    <a:pt x="0" y="1940508"/>
                  </a:lnTo>
                  <a:close/>
                </a:path>
              </a:pathLst>
            </a:custGeom>
            <a:solidFill>
              <a:srgbClr val="000000">
                <a:alpha val="0"/>
              </a:srgbClr>
            </a:solidFill>
          </p:spPr>
        </p:sp>
        <p:sp>
          <p:nvSpPr>
            <p:cNvPr id="8" name="TextBox 8"/>
            <p:cNvSpPr txBox="1"/>
            <p:nvPr/>
          </p:nvSpPr>
          <p:spPr>
            <a:xfrm>
              <a:off x="0" y="-38100"/>
              <a:ext cx="3411870" cy="1978608"/>
            </a:xfrm>
            <a:prstGeom prst="rect">
              <a:avLst/>
            </a:prstGeom>
          </p:spPr>
          <p:txBody>
            <a:bodyPr lIns="0" tIns="0" rIns="0" bIns="0" rtlCol="0" anchor="b"/>
            <a:lstStyle/>
            <a:p>
              <a:pPr algn="r">
                <a:lnSpc>
                  <a:spcPts val="1621"/>
                </a:lnSpc>
              </a:pPr>
              <a:r>
                <a:rPr lang="en-US" sz="1351" b="1">
                  <a:solidFill>
                    <a:srgbClr val="808080"/>
                  </a:solidFill>
                  <a:latin typeface="Arial Bold"/>
                  <a:ea typeface="Arial Bold"/>
                  <a:cs typeface="Arial Bold"/>
                  <a:sym typeface="Arial Bold"/>
                </a:rPr>
                <a:t>Tips:</a:t>
              </a:r>
            </a:p>
            <a:p>
              <a:pPr algn="r">
                <a:lnSpc>
                  <a:spcPts val="1621"/>
                </a:lnSpc>
              </a:pPr>
              <a:r>
                <a:rPr lang="en-US" sz="1351">
                  <a:solidFill>
                    <a:srgbClr val="808080"/>
                  </a:solidFill>
                  <a:latin typeface="Arial"/>
                  <a:ea typeface="Arial"/>
                  <a:cs typeface="Arial"/>
                  <a:sym typeface="Arial"/>
                </a:rPr>
                <a:t>For at fremhæve et naturligt hierarki i overskriften eller differentiere evt. skrift i tekstniveau (overskrift og underoverskrift) bruges de indrammede temafarver</a:t>
              </a:r>
            </a:p>
          </p:txBody>
        </p:sp>
      </p:grpSp>
      <p:grpSp>
        <p:nvGrpSpPr>
          <p:cNvPr id="9" name="Group 9"/>
          <p:cNvGrpSpPr>
            <a:grpSpLocks noChangeAspect="1"/>
          </p:cNvGrpSpPr>
          <p:nvPr/>
        </p:nvGrpSpPr>
        <p:grpSpPr>
          <a:xfrm>
            <a:off x="-2972322" y="0"/>
            <a:ext cx="2756032" cy="1551363"/>
            <a:chOff x="0" y="0"/>
            <a:chExt cx="3674709" cy="2068484"/>
          </a:xfrm>
        </p:grpSpPr>
        <p:sp>
          <p:nvSpPr>
            <p:cNvPr id="10" name="Freeform 10"/>
            <p:cNvSpPr/>
            <p:nvPr/>
          </p:nvSpPr>
          <p:spPr>
            <a:xfrm>
              <a:off x="0" y="0"/>
              <a:ext cx="3674745" cy="2068449"/>
            </a:xfrm>
            <a:custGeom>
              <a:avLst/>
              <a:gdLst/>
              <a:ahLst/>
              <a:cxnLst/>
              <a:rect l="l" t="t" r="r" b="b"/>
              <a:pathLst>
                <a:path w="3674745" h="2068449">
                  <a:moveTo>
                    <a:pt x="0" y="0"/>
                  </a:moveTo>
                  <a:lnTo>
                    <a:pt x="3674745" y="0"/>
                  </a:lnTo>
                  <a:lnTo>
                    <a:pt x="3674745" y="2068449"/>
                  </a:lnTo>
                  <a:lnTo>
                    <a:pt x="0" y="2068449"/>
                  </a:lnTo>
                  <a:lnTo>
                    <a:pt x="0" y="0"/>
                  </a:lnTo>
                  <a:close/>
                </a:path>
              </a:pathLst>
            </a:custGeom>
            <a:blipFill>
              <a:blip r:embed="rId2"/>
              <a:stretch>
                <a:fillRect t="-40" b="-41"/>
              </a:stretch>
            </a:blipFill>
          </p:spPr>
        </p:sp>
      </p:grpSp>
      <p:grpSp>
        <p:nvGrpSpPr>
          <p:cNvPr id="11" name="Group 11"/>
          <p:cNvGrpSpPr>
            <a:grpSpLocks noChangeAspect="1"/>
          </p:cNvGrpSpPr>
          <p:nvPr/>
        </p:nvGrpSpPr>
        <p:grpSpPr>
          <a:xfrm>
            <a:off x="-2575121" y="8675224"/>
            <a:ext cx="2353241" cy="1611333"/>
            <a:chOff x="0" y="0"/>
            <a:chExt cx="3137655" cy="2148444"/>
          </a:xfrm>
        </p:grpSpPr>
        <p:sp>
          <p:nvSpPr>
            <p:cNvPr id="12" name="Freeform 12"/>
            <p:cNvSpPr/>
            <p:nvPr/>
          </p:nvSpPr>
          <p:spPr>
            <a:xfrm>
              <a:off x="0" y="0"/>
              <a:ext cx="3137662" cy="2148459"/>
            </a:xfrm>
            <a:custGeom>
              <a:avLst/>
              <a:gdLst/>
              <a:ahLst/>
              <a:cxnLst/>
              <a:rect l="l" t="t" r="r" b="b"/>
              <a:pathLst>
                <a:path w="3137662" h="2148459">
                  <a:moveTo>
                    <a:pt x="0" y="0"/>
                  </a:moveTo>
                  <a:lnTo>
                    <a:pt x="3137662" y="0"/>
                  </a:lnTo>
                  <a:lnTo>
                    <a:pt x="3137662" y="2148459"/>
                  </a:lnTo>
                  <a:lnTo>
                    <a:pt x="0" y="2148459"/>
                  </a:lnTo>
                  <a:lnTo>
                    <a:pt x="0" y="0"/>
                  </a:lnTo>
                  <a:close/>
                </a:path>
              </a:pathLst>
            </a:custGeom>
            <a:blipFill>
              <a:blip r:embed="rId3"/>
              <a:stretch>
                <a:fillRect/>
              </a:stretch>
            </a:blipFill>
          </p:spPr>
        </p:sp>
      </p:grpSp>
      <p:grpSp>
        <p:nvGrpSpPr>
          <p:cNvPr id="13" name="Group 13"/>
          <p:cNvGrpSpPr/>
          <p:nvPr/>
        </p:nvGrpSpPr>
        <p:grpSpPr>
          <a:xfrm>
            <a:off x="-2109975" y="9006523"/>
            <a:ext cx="1870913" cy="1204859"/>
            <a:chOff x="0" y="0"/>
            <a:chExt cx="2494551" cy="1606479"/>
          </a:xfrm>
        </p:grpSpPr>
        <p:sp>
          <p:nvSpPr>
            <p:cNvPr id="14" name="Freeform 14"/>
            <p:cNvSpPr/>
            <p:nvPr/>
          </p:nvSpPr>
          <p:spPr>
            <a:xfrm>
              <a:off x="0" y="0"/>
              <a:ext cx="2494534" cy="1606423"/>
            </a:xfrm>
            <a:custGeom>
              <a:avLst/>
              <a:gdLst/>
              <a:ahLst/>
              <a:cxnLst/>
              <a:rect l="l" t="t" r="r" b="b"/>
              <a:pathLst>
                <a:path w="2494534" h="1606423">
                  <a:moveTo>
                    <a:pt x="12700" y="0"/>
                  </a:moveTo>
                  <a:lnTo>
                    <a:pt x="2481834" y="0"/>
                  </a:lnTo>
                  <a:cubicBezTo>
                    <a:pt x="2488819" y="0"/>
                    <a:pt x="2494534" y="5715"/>
                    <a:pt x="2494534" y="12700"/>
                  </a:cubicBezTo>
                  <a:lnTo>
                    <a:pt x="2494534" y="1593723"/>
                  </a:lnTo>
                  <a:cubicBezTo>
                    <a:pt x="2494534" y="1600708"/>
                    <a:pt x="2488819" y="1606423"/>
                    <a:pt x="2481834" y="1606423"/>
                  </a:cubicBezTo>
                  <a:lnTo>
                    <a:pt x="12700" y="1606423"/>
                  </a:lnTo>
                  <a:cubicBezTo>
                    <a:pt x="5715" y="1606423"/>
                    <a:pt x="0" y="1600708"/>
                    <a:pt x="0" y="1593723"/>
                  </a:cubicBezTo>
                  <a:lnTo>
                    <a:pt x="0" y="12700"/>
                  </a:lnTo>
                  <a:cubicBezTo>
                    <a:pt x="0" y="5715"/>
                    <a:pt x="5715" y="0"/>
                    <a:pt x="12700" y="0"/>
                  </a:cubicBezTo>
                  <a:moveTo>
                    <a:pt x="12700" y="25400"/>
                  </a:moveTo>
                  <a:lnTo>
                    <a:pt x="12700" y="12700"/>
                  </a:lnTo>
                  <a:lnTo>
                    <a:pt x="25400" y="12700"/>
                  </a:lnTo>
                  <a:lnTo>
                    <a:pt x="25400" y="1593723"/>
                  </a:lnTo>
                  <a:lnTo>
                    <a:pt x="12700" y="1593723"/>
                  </a:lnTo>
                  <a:lnTo>
                    <a:pt x="12700" y="1581023"/>
                  </a:lnTo>
                  <a:lnTo>
                    <a:pt x="2481834" y="1581023"/>
                  </a:lnTo>
                  <a:lnTo>
                    <a:pt x="2481834" y="1593723"/>
                  </a:lnTo>
                  <a:lnTo>
                    <a:pt x="2469134" y="1593723"/>
                  </a:lnTo>
                  <a:lnTo>
                    <a:pt x="2469134" y="12700"/>
                  </a:lnTo>
                  <a:lnTo>
                    <a:pt x="2481834" y="12700"/>
                  </a:lnTo>
                  <a:lnTo>
                    <a:pt x="2481834" y="25400"/>
                  </a:lnTo>
                  <a:lnTo>
                    <a:pt x="12700" y="25400"/>
                  </a:lnTo>
                  <a:close/>
                </a:path>
              </a:pathLst>
            </a:custGeom>
            <a:solidFill>
              <a:srgbClr val="FF0000"/>
            </a:solidFill>
          </p:spPr>
        </p:sp>
      </p:grpSp>
      <p:grpSp>
        <p:nvGrpSpPr>
          <p:cNvPr id="15" name="Group 15"/>
          <p:cNvGrpSpPr>
            <a:grpSpLocks noChangeAspect="1"/>
          </p:cNvGrpSpPr>
          <p:nvPr/>
        </p:nvGrpSpPr>
        <p:grpSpPr>
          <a:xfrm>
            <a:off x="13335735" y="489478"/>
            <a:ext cx="4434925" cy="1318908"/>
            <a:chOff x="0" y="0"/>
            <a:chExt cx="5913234" cy="1758544"/>
          </a:xfrm>
        </p:grpSpPr>
        <p:sp>
          <p:nvSpPr>
            <p:cNvPr id="16" name="Freeform 16"/>
            <p:cNvSpPr/>
            <p:nvPr/>
          </p:nvSpPr>
          <p:spPr>
            <a:xfrm>
              <a:off x="0" y="0"/>
              <a:ext cx="5913247" cy="1758569"/>
            </a:xfrm>
            <a:custGeom>
              <a:avLst/>
              <a:gdLst/>
              <a:ahLst/>
              <a:cxnLst/>
              <a:rect l="l" t="t" r="r" b="b"/>
              <a:pathLst>
                <a:path w="5913247" h="1758569">
                  <a:moveTo>
                    <a:pt x="0" y="0"/>
                  </a:moveTo>
                  <a:lnTo>
                    <a:pt x="5913247" y="0"/>
                  </a:lnTo>
                  <a:lnTo>
                    <a:pt x="5913247" y="1758569"/>
                  </a:lnTo>
                  <a:lnTo>
                    <a:pt x="0" y="1758569"/>
                  </a:lnTo>
                  <a:lnTo>
                    <a:pt x="0" y="0"/>
                  </a:lnTo>
                  <a:close/>
                </a:path>
              </a:pathLst>
            </a:custGeom>
            <a:solidFill>
              <a:srgbClr val="000000">
                <a:alpha val="0"/>
              </a:srgbClr>
            </a:solidFill>
          </p:spPr>
        </p:sp>
      </p:grpSp>
      <p:grpSp>
        <p:nvGrpSpPr>
          <p:cNvPr id="17" name="Group 17"/>
          <p:cNvGrpSpPr/>
          <p:nvPr/>
        </p:nvGrpSpPr>
        <p:grpSpPr>
          <a:xfrm>
            <a:off x="2297317" y="11547075"/>
            <a:ext cx="7283722" cy="302428"/>
            <a:chOff x="0" y="0"/>
            <a:chExt cx="9711629" cy="403237"/>
          </a:xfrm>
        </p:grpSpPr>
        <p:sp>
          <p:nvSpPr>
            <p:cNvPr id="18" name="Freeform 18"/>
            <p:cNvSpPr/>
            <p:nvPr/>
          </p:nvSpPr>
          <p:spPr>
            <a:xfrm>
              <a:off x="0" y="0"/>
              <a:ext cx="9711629" cy="403237"/>
            </a:xfrm>
            <a:custGeom>
              <a:avLst/>
              <a:gdLst/>
              <a:ahLst/>
              <a:cxnLst/>
              <a:rect l="l" t="t" r="r" b="b"/>
              <a:pathLst>
                <a:path w="9711629" h="403237">
                  <a:moveTo>
                    <a:pt x="0" y="0"/>
                  </a:moveTo>
                  <a:lnTo>
                    <a:pt x="9711629" y="0"/>
                  </a:lnTo>
                  <a:lnTo>
                    <a:pt x="9711629" y="403237"/>
                  </a:lnTo>
                  <a:lnTo>
                    <a:pt x="0" y="403237"/>
                  </a:lnTo>
                  <a:close/>
                </a:path>
              </a:pathLst>
            </a:custGeom>
            <a:solidFill>
              <a:srgbClr val="000000">
                <a:alpha val="0"/>
              </a:srgbClr>
            </a:solidFill>
          </p:spPr>
        </p:sp>
        <p:sp>
          <p:nvSpPr>
            <p:cNvPr id="19" name="TextBox 19"/>
            <p:cNvSpPr txBox="1"/>
            <p:nvPr/>
          </p:nvSpPr>
          <p:spPr>
            <a:xfrm>
              <a:off x="0" y="-28575"/>
              <a:ext cx="9711629" cy="431812"/>
            </a:xfrm>
            <a:prstGeom prst="rect">
              <a:avLst/>
            </a:prstGeom>
          </p:spPr>
          <p:txBody>
            <a:bodyPr lIns="0" tIns="0" rIns="0" bIns="0" rtlCol="0" anchor="b"/>
            <a:lstStyle/>
            <a:p>
              <a:pPr algn="l">
                <a:lnSpc>
                  <a:spcPts val="1441"/>
                </a:lnSpc>
              </a:pPr>
              <a:r>
                <a:rPr lang="en-US" sz="1200">
                  <a:solidFill>
                    <a:srgbClr val="BFBFBF"/>
                  </a:solidFill>
                  <a:latin typeface="Arial"/>
                  <a:ea typeface="Arial"/>
                  <a:cs typeface="Arial"/>
                  <a:sym typeface="Arial"/>
                </a:rPr>
                <a:t>/ Landbrugsstyrelsen / Titel på præsentation</a:t>
              </a:r>
            </a:p>
          </p:txBody>
        </p:sp>
      </p:grpSp>
      <p:grpSp>
        <p:nvGrpSpPr>
          <p:cNvPr id="20" name="Group 20"/>
          <p:cNvGrpSpPr/>
          <p:nvPr/>
        </p:nvGrpSpPr>
        <p:grpSpPr>
          <a:xfrm>
            <a:off x="1638437" y="11547075"/>
            <a:ext cx="597063" cy="302428"/>
            <a:chOff x="0" y="0"/>
            <a:chExt cx="796084" cy="403237"/>
          </a:xfrm>
        </p:grpSpPr>
        <p:sp>
          <p:nvSpPr>
            <p:cNvPr id="21" name="Freeform 21"/>
            <p:cNvSpPr/>
            <p:nvPr/>
          </p:nvSpPr>
          <p:spPr>
            <a:xfrm>
              <a:off x="0" y="0"/>
              <a:ext cx="796084" cy="403237"/>
            </a:xfrm>
            <a:custGeom>
              <a:avLst/>
              <a:gdLst/>
              <a:ahLst/>
              <a:cxnLst/>
              <a:rect l="l" t="t" r="r" b="b"/>
              <a:pathLst>
                <a:path w="796084" h="403237">
                  <a:moveTo>
                    <a:pt x="0" y="0"/>
                  </a:moveTo>
                  <a:lnTo>
                    <a:pt x="796084" y="0"/>
                  </a:lnTo>
                  <a:lnTo>
                    <a:pt x="796084" y="403237"/>
                  </a:lnTo>
                  <a:lnTo>
                    <a:pt x="0" y="403237"/>
                  </a:lnTo>
                  <a:close/>
                </a:path>
              </a:pathLst>
            </a:custGeom>
            <a:solidFill>
              <a:srgbClr val="000000">
                <a:alpha val="0"/>
              </a:srgbClr>
            </a:solidFill>
          </p:spPr>
        </p:sp>
        <p:sp>
          <p:nvSpPr>
            <p:cNvPr id="22" name="TextBox 22"/>
            <p:cNvSpPr txBox="1"/>
            <p:nvPr/>
          </p:nvSpPr>
          <p:spPr>
            <a:xfrm>
              <a:off x="0" y="-28575"/>
              <a:ext cx="796084" cy="431812"/>
            </a:xfrm>
            <a:prstGeom prst="rect">
              <a:avLst/>
            </a:prstGeom>
          </p:spPr>
          <p:txBody>
            <a:bodyPr lIns="0" tIns="0" rIns="0" bIns="0" rtlCol="0" anchor="b"/>
            <a:lstStyle/>
            <a:p>
              <a:pPr algn="r">
                <a:lnSpc>
                  <a:spcPts val="1441"/>
                </a:lnSpc>
              </a:pPr>
              <a:r>
                <a:rPr lang="en-US" sz="1200">
                  <a:solidFill>
                    <a:srgbClr val="BFBFBF"/>
                  </a:solidFill>
                  <a:latin typeface="Arial"/>
                  <a:ea typeface="Arial"/>
                  <a:cs typeface="Arial"/>
                  <a:sym typeface="Arial"/>
                </a:rPr>
                <a:t>1</a:t>
              </a:r>
            </a:p>
          </p:txBody>
        </p:sp>
      </p:grpSp>
      <p:grpSp>
        <p:nvGrpSpPr>
          <p:cNvPr id="23" name="Group 23"/>
          <p:cNvGrpSpPr/>
          <p:nvPr/>
        </p:nvGrpSpPr>
        <p:grpSpPr>
          <a:xfrm>
            <a:off x="978164" y="3526075"/>
            <a:ext cx="11953977" cy="3365892"/>
            <a:chOff x="0" y="0"/>
            <a:chExt cx="15938636" cy="4487856"/>
          </a:xfrm>
        </p:grpSpPr>
        <p:sp>
          <p:nvSpPr>
            <p:cNvPr id="24" name="Freeform 24"/>
            <p:cNvSpPr/>
            <p:nvPr/>
          </p:nvSpPr>
          <p:spPr>
            <a:xfrm>
              <a:off x="0" y="0"/>
              <a:ext cx="15938636" cy="4487856"/>
            </a:xfrm>
            <a:custGeom>
              <a:avLst/>
              <a:gdLst/>
              <a:ahLst/>
              <a:cxnLst/>
              <a:rect l="l" t="t" r="r" b="b"/>
              <a:pathLst>
                <a:path w="15938636" h="4487856">
                  <a:moveTo>
                    <a:pt x="0" y="0"/>
                  </a:moveTo>
                  <a:lnTo>
                    <a:pt x="15938636" y="0"/>
                  </a:lnTo>
                  <a:lnTo>
                    <a:pt x="15938636" y="4487856"/>
                  </a:lnTo>
                  <a:lnTo>
                    <a:pt x="0" y="4487856"/>
                  </a:lnTo>
                  <a:close/>
                </a:path>
              </a:pathLst>
            </a:custGeom>
            <a:solidFill>
              <a:srgbClr val="000000">
                <a:alpha val="0"/>
              </a:srgbClr>
            </a:solidFill>
          </p:spPr>
        </p:sp>
        <p:sp>
          <p:nvSpPr>
            <p:cNvPr id="25" name="TextBox 25"/>
            <p:cNvSpPr txBox="1"/>
            <p:nvPr/>
          </p:nvSpPr>
          <p:spPr>
            <a:xfrm>
              <a:off x="0" y="9525"/>
              <a:ext cx="15938636" cy="4478331"/>
            </a:xfrm>
            <a:prstGeom prst="rect">
              <a:avLst/>
            </a:prstGeom>
          </p:spPr>
          <p:txBody>
            <a:bodyPr lIns="0" tIns="0" rIns="0" bIns="0" rtlCol="0" anchor="ctr"/>
            <a:lstStyle/>
            <a:p>
              <a:pPr algn="l">
                <a:lnSpc>
                  <a:spcPts val="4517"/>
                </a:lnSpc>
              </a:pPr>
              <a:endParaRPr dirty="0"/>
            </a:p>
            <a:p>
              <a:pPr algn="l">
                <a:lnSpc>
                  <a:spcPts val="7000"/>
                </a:lnSpc>
              </a:pPr>
              <a:r>
                <a:rPr lang="en-US" sz="6417" b="1" dirty="0" err="1">
                  <a:solidFill>
                    <a:srgbClr val="FFFFFF"/>
                  </a:solidFill>
                  <a:latin typeface="Arial Bold"/>
                  <a:ea typeface="Arial Bold"/>
                  <a:cs typeface="Arial Bold"/>
                  <a:sym typeface="Arial Bold"/>
                </a:rPr>
                <a:t>Informationsmøde</a:t>
              </a:r>
              <a:r>
                <a:rPr lang="en-US" sz="6417" b="1" dirty="0">
                  <a:solidFill>
                    <a:srgbClr val="FFFFFF"/>
                  </a:solidFill>
                  <a:latin typeface="Arial Bold"/>
                  <a:ea typeface="Arial Bold"/>
                  <a:cs typeface="Arial Bold"/>
                  <a:sym typeface="Arial Bold"/>
                </a:rPr>
                <a:t> </a:t>
              </a:r>
              <a:r>
                <a:rPr lang="en-US" sz="6417" b="1" dirty="0" err="1">
                  <a:solidFill>
                    <a:srgbClr val="FFFFFF"/>
                  </a:solidFill>
                  <a:latin typeface="Arial Bold"/>
                  <a:ea typeface="Arial Bold"/>
                  <a:cs typeface="Arial Bold"/>
                  <a:sym typeface="Arial Bold"/>
                </a:rPr>
                <a:t>Klimatiltagsprogrammet</a:t>
              </a:r>
              <a:endParaRPr lang="en-US" sz="6417" b="1" dirty="0">
                <a:solidFill>
                  <a:srgbClr val="FFFFFF"/>
                </a:solidFill>
                <a:latin typeface="Arial Bold"/>
                <a:ea typeface="Arial Bold"/>
                <a:cs typeface="Arial Bold"/>
                <a:sym typeface="Arial Bold"/>
              </a:endParaRPr>
            </a:p>
            <a:p>
              <a:pPr algn="l">
                <a:lnSpc>
                  <a:spcPts val="7000"/>
                </a:lnSpc>
              </a:pPr>
              <a:r>
                <a:rPr lang="en-US" sz="6417" b="1" dirty="0">
                  <a:solidFill>
                    <a:srgbClr val="FFFFFF"/>
                  </a:solidFill>
                  <a:latin typeface="Arial Bold"/>
                  <a:ea typeface="Arial Bold"/>
                  <a:cs typeface="Arial Bold"/>
                  <a:sym typeface="Arial Bold"/>
                </a:rPr>
                <a:t>2027-2030</a:t>
              </a:r>
            </a:p>
            <a:p>
              <a:pPr algn="l">
                <a:lnSpc>
                  <a:spcPts val="4517"/>
                </a:lnSpc>
              </a:pPr>
              <a:endParaRPr lang="en-US" sz="6417" b="1" dirty="0">
                <a:solidFill>
                  <a:srgbClr val="FFFFFF"/>
                </a:solidFill>
                <a:latin typeface="Arial Bold"/>
                <a:ea typeface="Arial Bold"/>
                <a:cs typeface="Arial Bold"/>
                <a:sym typeface="Arial Bold"/>
              </a:endParaRPr>
            </a:p>
          </p:txBody>
        </p:sp>
      </p:grpSp>
      <p:sp>
        <p:nvSpPr>
          <p:cNvPr id="27" name="TextBox 27"/>
          <p:cNvSpPr txBox="1"/>
          <p:nvPr/>
        </p:nvSpPr>
        <p:spPr>
          <a:xfrm>
            <a:off x="18441532" y="-13200"/>
            <a:ext cx="2489746" cy="2009410"/>
          </a:xfrm>
          <a:prstGeom prst="rect">
            <a:avLst/>
          </a:prstGeom>
        </p:spPr>
        <p:txBody>
          <a:bodyPr lIns="0" tIns="0" rIns="0" bIns="0" rtlCol="0" anchor="t">
            <a:spAutoFit/>
          </a:bodyPr>
          <a:lstStyle/>
          <a:p>
            <a:pPr algn="l">
              <a:lnSpc>
                <a:spcPts val="1621"/>
              </a:lnSpc>
            </a:pPr>
            <a:r>
              <a:rPr lang="en-US" sz="1351" b="1">
                <a:solidFill>
                  <a:srgbClr val="808080"/>
                </a:solidFill>
                <a:latin typeface="Arial Bold"/>
                <a:ea typeface="Arial Bold"/>
                <a:cs typeface="Arial Bold"/>
                <a:sym typeface="Arial Bold"/>
              </a:rPr>
              <a:t>Gitter- og hjælpelinjer</a:t>
            </a:r>
          </a:p>
          <a:p>
            <a:pPr algn="l">
              <a:lnSpc>
                <a:spcPts val="1621"/>
              </a:lnSpc>
            </a:pPr>
            <a:r>
              <a:rPr lang="en-US" sz="1351">
                <a:solidFill>
                  <a:srgbClr val="808080"/>
                </a:solidFill>
                <a:latin typeface="Arial"/>
                <a:ea typeface="Arial"/>
                <a:cs typeface="Arial"/>
                <a:sym typeface="Arial"/>
              </a:rPr>
              <a:t>For at se gitter- og hjælpelinjer</a:t>
            </a:r>
          </a:p>
          <a:p>
            <a:pPr algn="l">
              <a:lnSpc>
                <a:spcPts val="1621"/>
              </a:lnSpc>
            </a:pPr>
            <a:r>
              <a:rPr lang="en-US" sz="1351" b="1">
                <a:solidFill>
                  <a:srgbClr val="808080"/>
                </a:solidFill>
                <a:latin typeface="Arial Bold"/>
                <a:ea typeface="Arial Bold"/>
                <a:cs typeface="Arial Bold"/>
                <a:sym typeface="Arial Bold"/>
              </a:rPr>
              <a:t>1.</a:t>
            </a:r>
            <a:r>
              <a:rPr lang="en-US" sz="1351">
                <a:solidFill>
                  <a:srgbClr val="808080"/>
                </a:solidFill>
                <a:latin typeface="Arial"/>
                <a:ea typeface="Arial"/>
                <a:cs typeface="Arial"/>
                <a:sym typeface="Arial"/>
              </a:rPr>
              <a:t> Klik på </a:t>
            </a:r>
            <a:r>
              <a:rPr lang="en-US" sz="1351" b="1">
                <a:solidFill>
                  <a:srgbClr val="808080"/>
                </a:solidFill>
                <a:latin typeface="Arial Bold"/>
                <a:ea typeface="Arial Bold"/>
                <a:cs typeface="Arial Bold"/>
                <a:sym typeface="Arial Bold"/>
              </a:rPr>
              <a:t>Vis</a:t>
            </a:r>
          </a:p>
          <a:p>
            <a:pPr algn="l">
              <a:lnSpc>
                <a:spcPts val="1621"/>
              </a:lnSpc>
            </a:pPr>
            <a:r>
              <a:rPr lang="en-US" sz="1351" b="1">
                <a:solidFill>
                  <a:srgbClr val="808080"/>
                </a:solidFill>
                <a:latin typeface="Arial Bold"/>
                <a:ea typeface="Arial Bold"/>
                <a:cs typeface="Arial Bold"/>
                <a:sym typeface="Arial Bold"/>
              </a:rPr>
              <a:t>2.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Gitterlinjer</a:t>
            </a:r>
          </a:p>
          <a:p>
            <a:pPr algn="l">
              <a:lnSpc>
                <a:spcPts val="1621"/>
              </a:lnSpc>
            </a:pPr>
            <a:r>
              <a:rPr lang="en-US" sz="1351">
                <a:solidFill>
                  <a:srgbClr val="808080"/>
                </a:solidFill>
                <a:latin typeface="Arial"/>
                <a:ea typeface="Arial"/>
                <a:cs typeface="Arial"/>
                <a:sym typeface="Arial"/>
              </a:rPr>
              <a:t>og/eller </a:t>
            </a:r>
            <a:r>
              <a:rPr lang="en-US" sz="1351" b="1">
                <a:solidFill>
                  <a:srgbClr val="808080"/>
                </a:solidFill>
                <a:latin typeface="Arial Bold"/>
                <a:ea typeface="Arial Bold"/>
                <a:cs typeface="Arial Bold"/>
                <a:sym typeface="Arial Bold"/>
              </a:rPr>
              <a:t>Hjælpelinjer</a:t>
            </a:r>
          </a:p>
          <a:p>
            <a:pPr algn="l">
              <a:lnSpc>
                <a:spcPts val="1621"/>
              </a:lnSpc>
            </a:pPr>
            <a:endParaRPr lang="en-US" sz="1351" b="1">
              <a:solidFill>
                <a:srgbClr val="808080"/>
              </a:solidFill>
              <a:latin typeface="Arial Bold"/>
              <a:ea typeface="Arial Bold"/>
              <a:cs typeface="Arial Bold"/>
              <a:sym typeface="Arial Bold"/>
            </a:endParaRPr>
          </a:p>
          <a:p>
            <a:pPr algn="l">
              <a:lnSpc>
                <a:spcPts val="1621"/>
              </a:lnSpc>
            </a:pPr>
            <a:r>
              <a:rPr lang="en-US" sz="1351" b="1">
                <a:solidFill>
                  <a:srgbClr val="808080"/>
                </a:solidFill>
                <a:latin typeface="Arial Bold"/>
                <a:ea typeface="Arial Bold"/>
                <a:cs typeface="Arial Bold"/>
                <a:sym typeface="Arial Bold"/>
              </a:rPr>
              <a:t>Tip</a:t>
            </a:r>
            <a:r>
              <a:rPr lang="en-US" sz="1351">
                <a:solidFill>
                  <a:srgbClr val="808080"/>
                </a:solidFill>
                <a:latin typeface="Arial"/>
                <a:ea typeface="Arial"/>
                <a:cs typeface="Arial"/>
                <a:sym typeface="Arial"/>
              </a:rPr>
              <a:t>: Alt + F9 for hurtig visning af hjælpelinjer</a:t>
            </a:r>
          </a:p>
        </p:txBody>
      </p:sp>
      <p:sp>
        <p:nvSpPr>
          <p:cNvPr id="28" name="TextBox 28"/>
          <p:cNvSpPr txBox="1"/>
          <p:nvPr/>
        </p:nvSpPr>
        <p:spPr>
          <a:xfrm>
            <a:off x="-3085811" y="1758185"/>
            <a:ext cx="2939922" cy="246011"/>
          </a:xfrm>
          <a:prstGeom prst="rect">
            <a:avLst/>
          </a:prstGeom>
        </p:spPr>
        <p:txBody>
          <a:bodyPr lIns="0" tIns="0" rIns="0" bIns="0" rtlCol="0" anchor="t">
            <a:spAutoFit/>
          </a:bodyPr>
          <a:lstStyle/>
          <a:p>
            <a:pPr algn="r">
              <a:lnSpc>
                <a:spcPts val="1621"/>
              </a:lnSpc>
            </a:pPr>
            <a:r>
              <a:rPr lang="en-US" sz="1351">
                <a:solidFill>
                  <a:srgbClr val="808080"/>
                </a:solidFill>
                <a:latin typeface="Arial"/>
                <a:ea typeface="Arial"/>
                <a:cs typeface="Arial"/>
                <a:sym typeface="Arial"/>
              </a:rPr>
              <a:t>Maks tre linjer i stor typografi</a:t>
            </a:r>
          </a:p>
        </p:txBody>
      </p:sp>
      <p:pic>
        <p:nvPicPr>
          <p:cNvPr id="30" name="Billede 29">
            <a:extLst>
              <a:ext uri="{FF2B5EF4-FFF2-40B4-BE49-F238E27FC236}">
                <a16:creationId xmlns:a16="http://schemas.microsoft.com/office/drawing/2014/main" id="{62ED314C-0282-49E9-8766-ABE78CF2F47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173200" y="991505"/>
            <a:ext cx="2971800" cy="15172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noChangeAspect="1"/>
          </p:cNvGrpSpPr>
          <p:nvPr/>
        </p:nvGrpSpPr>
        <p:grpSpPr>
          <a:xfrm>
            <a:off x="982274" y="9578269"/>
            <a:ext cx="337449" cy="300156"/>
            <a:chOff x="0" y="0"/>
            <a:chExt cx="449932" cy="400209"/>
          </a:xfrm>
        </p:grpSpPr>
        <p:sp>
          <p:nvSpPr>
            <p:cNvPr id="3" name="Freeform 3"/>
            <p:cNvSpPr/>
            <p:nvPr/>
          </p:nvSpPr>
          <p:spPr>
            <a:xfrm>
              <a:off x="0" y="0"/>
              <a:ext cx="449961" cy="400177"/>
            </a:xfrm>
            <a:custGeom>
              <a:avLst/>
              <a:gdLst/>
              <a:ahLst/>
              <a:cxnLst/>
              <a:rect l="l" t="t" r="r" b="b"/>
              <a:pathLst>
                <a:path w="449961" h="400177">
                  <a:moveTo>
                    <a:pt x="0" y="0"/>
                  </a:moveTo>
                  <a:lnTo>
                    <a:pt x="449961" y="0"/>
                  </a:lnTo>
                  <a:lnTo>
                    <a:pt x="449961" y="400177"/>
                  </a:lnTo>
                  <a:lnTo>
                    <a:pt x="0" y="400177"/>
                  </a:lnTo>
                  <a:lnTo>
                    <a:pt x="0" y="0"/>
                  </a:lnTo>
                  <a:close/>
                </a:path>
              </a:pathLst>
            </a:custGeom>
            <a:solidFill>
              <a:srgbClr val="000000">
                <a:alpha val="0"/>
              </a:srgbClr>
            </a:solidFill>
          </p:spPr>
        </p:sp>
      </p:grpSp>
      <p:grpSp>
        <p:nvGrpSpPr>
          <p:cNvPr id="4" name="Group 4"/>
          <p:cNvGrpSpPr>
            <a:grpSpLocks noChangeAspect="1"/>
          </p:cNvGrpSpPr>
          <p:nvPr/>
        </p:nvGrpSpPr>
        <p:grpSpPr>
          <a:xfrm>
            <a:off x="-1592295" y="4842003"/>
            <a:ext cx="1381944" cy="302013"/>
            <a:chOff x="0" y="0"/>
            <a:chExt cx="1842592" cy="402685"/>
          </a:xfrm>
        </p:grpSpPr>
        <p:sp>
          <p:nvSpPr>
            <p:cNvPr id="5" name="Freeform 5"/>
            <p:cNvSpPr/>
            <p:nvPr/>
          </p:nvSpPr>
          <p:spPr>
            <a:xfrm>
              <a:off x="0" y="0"/>
              <a:ext cx="1842643" cy="402717"/>
            </a:xfrm>
            <a:custGeom>
              <a:avLst/>
              <a:gdLst/>
              <a:ahLst/>
              <a:cxnLst/>
              <a:rect l="l" t="t" r="r" b="b"/>
              <a:pathLst>
                <a:path w="1842643" h="402717">
                  <a:moveTo>
                    <a:pt x="0" y="0"/>
                  </a:moveTo>
                  <a:lnTo>
                    <a:pt x="1842643" y="0"/>
                  </a:lnTo>
                  <a:lnTo>
                    <a:pt x="1842643" y="402717"/>
                  </a:lnTo>
                  <a:lnTo>
                    <a:pt x="0" y="402717"/>
                  </a:lnTo>
                  <a:lnTo>
                    <a:pt x="0" y="0"/>
                  </a:lnTo>
                  <a:close/>
                </a:path>
              </a:pathLst>
            </a:custGeom>
            <a:blipFill>
              <a:blip r:embed="rId2"/>
              <a:stretch>
                <a:fillRect r="2" b="7"/>
              </a:stretch>
            </a:blipFill>
          </p:spPr>
        </p:sp>
      </p:grpSp>
      <p:grpSp>
        <p:nvGrpSpPr>
          <p:cNvPr id="6" name="Group 6"/>
          <p:cNvGrpSpPr/>
          <p:nvPr/>
        </p:nvGrpSpPr>
        <p:grpSpPr>
          <a:xfrm>
            <a:off x="-3718256" y="5527746"/>
            <a:ext cx="3718256" cy="2217725"/>
            <a:chOff x="0" y="0"/>
            <a:chExt cx="4957675" cy="2956966"/>
          </a:xfrm>
        </p:grpSpPr>
        <p:sp>
          <p:nvSpPr>
            <p:cNvPr id="7" name="Freeform 7"/>
            <p:cNvSpPr/>
            <p:nvPr/>
          </p:nvSpPr>
          <p:spPr>
            <a:xfrm>
              <a:off x="0" y="0"/>
              <a:ext cx="4957675" cy="2956966"/>
            </a:xfrm>
            <a:custGeom>
              <a:avLst/>
              <a:gdLst/>
              <a:ahLst/>
              <a:cxnLst/>
              <a:rect l="l" t="t" r="r" b="b"/>
              <a:pathLst>
                <a:path w="4957675" h="2956966">
                  <a:moveTo>
                    <a:pt x="0" y="0"/>
                  </a:moveTo>
                  <a:lnTo>
                    <a:pt x="4957675" y="0"/>
                  </a:lnTo>
                  <a:lnTo>
                    <a:pt x="4957675" y="2956966"/>
                  </a:lnTo>
                  <a:lnTo>
                    <a:pt x="0" y="2956966"/>
                  </a:lnTo>
                  <a:close/>
                </a:path>
              </a:pathLst>
            </a:custGeom>
            <a:solidFill>
              <a:srgbClr val="000000">
                <a:alpha val="0"/>
              </a:srgbClr>
            </a:solidFill>
          </p:spPr>
        </p:sp>
        <p:sp>
          <p:nvSpPr>
            <p:cNvPr id="8" name="TextBox 8"/>
            <p:cNvSpPr txBox="1"/>
            <p:nvPr/>
          </p:nvSpPr>
          <p:spPr>
            <a:xfrm>
              <a:off x="0" y="-38100"/>
              <a:ext cx="4957675" cy="2995066"/>
            </a:xfrm>
            <a:prstGeom prst="rect">
              <a:avLst/>
            </a:prstGeom>
          </p:spPr>
          <p:txBody>
            <a:bodyPr lIns="0" tIns="0" rIns="0" bIns="0" rtlCol="0" anchor="b"/>
            <a:lstStyle/>
            <a:p>
              <a:pPr algn="r">
                <a:lnSpc>
                  <a:spcPts val="1621"/>
                </a:lnSpc>
              </a:pPr>
              <a:r>
                <a:rPr lang="en-US" sz="1351" b="1">
                  <a:solidFill>
                    <a:srgbClr val="808080"/>
                  </a:solidFill>
                  <a:latin typeface="Arial Bold"/>
                  <a:ea typeface="Arial Bold"/>
                  <a:cs typeface="Arial Bold"/>
                  <a:sym typeface="Arial Bold"/>
                </a:rPr>
                <a:t>For at indsætte Sidehoved og sidefod</a:t>
              </a:r>
            </a:p>
            <a:p>
              <a:pPr algn="r">
                <a:lnSpc>
                  <a:spcPts val="1621"/>
                </a:lnSpc>
              </a:pPr>
              <a:r>
                <a:rPr lang="en-US" sz="1351" b="1">
                  <a:solidFill>
                    <a:srgbClr val="808080"/>
                  </a:solidFill>
                  <a:latin typeface="Arial Bold"/>
                  <a:ea typeface="Arial Bold"/>
                  <a:cs typeface="Arial Bold"/>
                  <a:sym typeface="Arial Bold"/>
                </a:rPr>
                <a:t>1.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Indsæt</a:t>
              </a:r>
              <a:r>
                <a:rPr lang="en-US" sz="1351">
                  <a:solidFill>
                    <a:srgbClr val="808080"/>
                  </a:solidFill>
                  <a:latin typeface="Arial"/>
                  <a:ea typeface="Arial"/>
                  <a:cs typeface="Arial"/>
                  <a:sym typeface="Arial"/>
                </a:rPr>
                <a:t> i topmenuen </a:t>
              </a:r>
            </a:p>
            <a:p>
              <a:pPr algn="r">
                <a:lnSpc>
                  <a:spcPts val="1621"/>
                </a:lnSpc>
              </a:pPr>
              <a:r>
                <a:rPr lang="en-US" sz="1351" b="1">
                  <a:solidFill>
                    <a:srgbClr val="808080"/>
                  </a:solidFill>
                  <a:latin typeface="Arial Bold"/>
                  <a:ea typeface="Arial Bold"/>
                  <a:cs typeface="Arial Bold"/>
                  <a:sym typeface="Arial Bold"/>
                </a:rPr>
                <a:t>2.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Sidehoved og Sidefod</a:t>
              </a:r>
            </a:p>
            <a:p>
              <a:pPr algn="r">
                <a:lnSpc>
                  <a:spcPts val="1621"/>
                </a:lnSpc>
              </a:pPr>
              <a:r>
                <a:rPr lang="en-US" sz="1351" b="1">
                  <a:solidFill>
                    <a:srgbClr val="808080"/>
                  </a:solidFill>
                  <a:latin typeface="Arial Bold"/>
                  <a:ea typeface="Arial Bold"/>
                  <a:cs typeface="Arial Bold"/>
                  <a:sym typeface="Arial Bold"/>
                </a:rPr>
                <a:t>3. </a:t>
              </a:r>
              <a:r>
                <a:rPr lang="en-US" sz="1351">
                  <a:solidFill>
                    <a:srgbClr val="808080"/>
                  </a:solidFill>
                  <a:latin typeface="Arial"/>
                  <a:ea typeface="Arial"/>
                  <a:cs typeface="Arial"/>
                  <a:sym typeface="Arial"/>
                </a:rPr>
                <a:t>Sæt hak i </a:t>
              </a:r>
              <a:r>
                <a:rPr lang="en-US" sz="1351" b="1">
                  <a:solidFill>
                    <a:srgbClr val="808080"/>
                  </a:solidFill>
                  <a:latin typeface="Arial Bold"/>
                  <a:ea typeface="Arial Bold"/>
                  <a:cs typeface="Arial Bold"/>
                  <a:sym typeface="Arial Bold"/>
                </a:rPr>
                <a:t>Slidenummer</a:t>
              </a:r>
            </a:p>
            <a:p>
              <a:pPr algn="r">
                <a:lnSpc>
                  <a:spcPts val="1621"/>
                </a:lnSpc>
              </a:pPr>
              <a:r>
                <a:rPr lang="en-US" sz="1351" b="1">
                  <a:solidFill>
                    <a:srgbClr val="808080"/>
                  </a:solidFill>
                  <a:latin typeface="Arial Bold"/>
                  <a:ea typeface="Arial Bold"/>
                  <a:cs typeface="Arial Bold"/>
                  <a:sym typeface="Arial Bold"/>
                </a:rPr>
                <a:t>4. </a:t>
              </a:r>
              <a:r>
                <a:rPr lang="en-US" sz="1351">
                  <a:solidFill>
                    <a:srgbClr val="808080"/>
                  </a:solidFill>
                  <a:latin typeface="Arial"/>
                  <a:ea typeface="Arial"/>
                  <a:cs typeface="Arial"/>
                  <a:sym typeface="Arial"/>
                </a:rPr>
                <a:t>Indsæt ønsket indhold i </a:t>
              </a:r>
              <a:r>
                <a:rPr lang="en-US" sz="1351" b="1">
                  <a:solidFill>
                    <a:srgbClr val="808080"/>
                  </a:solidFill>
                  <a:latin typeface="Arial Bold"/>
                  <a:ea typeface="Arial Bold"/>
                  <a:cs typeface="Arial Bold"/>
                  <a:sym typeface="Arial Bold"/>
                </a:rPr>
                <a:t>Sidefod</a:t>
              </a:r>
            </a:p>
            <a:p>
              <a:pPr algn="r">
                <a:lnSpc>
                  <a:spcPts val="1621"/>
                </a:lnSpc>
              </a:pPr>
              <a:r>
                <a:rPr lang="en-US" sz="1351" b="1">
                  <a:solidFill>
                    <a:srgbClr val="808080"/>
                  </a:solidFill>
                  <a:latin typeface="Arial Bold"/>
                  <a:ea typeface="Arial Bold"/>
                  <a:cs typeface="Arial Bold"/>
                  <a:sym typeface="Arial Bold"/>
                </a:rPr>
                <a:t>5.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Anvend på alle</a:t>
              </a:r>
            </a:p>
            <a:p>
              <a:pPr algn="r">
                <a:lnSpc>
                  <a:spcPts val="1621"/>
                </a:lnSpc>
              </a:pPr>
              <a:endParaRPr lang="en-US" sz="1351" b="1">
                <a:solidFill>
                  <a:srgbClr val="808080"/>
                </a:solidFill>
                <a:latin typeface="Arial Bold"/>
                <a:ea typeface="Arial Bold"/>
                <a:cs typeface="Arial Bold"/>
                <a:sym typeface="Arial Bold"/>
              </a:endParaRPr>
            </a:p>
            <a:p>
              <a:pPr algn="r">
                <a:lnSpc>
                  <a:spcPts val="1621"/>
                </a:lnSpc>
              </a:pPr>
              <a:r>
                <a:rPr lang="en-US" sz="1351" b="1">
                  <a:solidFill>
                    <a:srgbClr val="808080"/>
                  </a:solidFill>
                  <a:latin typeface="Arial Bold"/>
                  <a:ea typeface="Arial Bold"/>
                  <a:cs typeface="Arial Bold"/>
                  <a:sym typeface="Arial Bold"/>
                </a:rPr>
                <a:t>Tips: </a:t>
              </a:r>
              <a:r>
                <a:rPr lang="en-US" sz="1351">
                  <a:solidFill>
                    <a:srgbClr val="808080"/>
                  </a:solidFill>
                  <a:latin typeface="Arial"/>
                  <a:ea typeface="Arial"/>
                  <a:cs typeface="Arial"/>
                  <a:sym typeface="Arial"/>
                </a:rPr>
                <a:t>Gør det som det sidste før du gemmer filen, så det slår igennem på alle sider </a:t>
              </a:r>
            </a:p>
          </p:txBody>
        </p:sp>
      </p:grpSp>
      <p:grpSp>
        <p:nvGrpSpPr>
          <p:cNvPr id="9" name="Group 9"/>
          <p:cNvGrpSpPr>
            <a:grpSpLocks noChangeAspect="1"/>
          </p:cNvGrpSpPr>
          <p:nvPr/>
        </p:nvGrpSpPr>
        <p:grpSpPr>
          <a:xfrm>
            <a:off x="-3694589" y="7850412"/>
            <a:ext cx="3472195" cy="2482230"/>
            <a:chOff x="0" y="0"/>
            <a:chExt cx="4629593" cy="3309640"/>
          </a:xfrm>
        </p:grpSpPr>
        <p:sp>
          <p:nvSpPr>
            <p:cNvPr id="10" name="Freeform 10"/>
            <p:cNvSpPr/>
            <p:nvPr/>
          </p:nvSpPr>
          <p:spPr>
            <a:xfrm>
              <a:off x="0" y="0"/>
              <a:ext cx="4629531" cy="3309620"/>
            </a:xfrm>
            <a:custGeom>
              <a:avLst/>
              <a:gdLst/>
              <a:ahLst/>
              <a:cxnLst/>
              <a:rect l="l" t="t" r="r" b="b"/>
              <a:pathLst>
                <a:path w="4629531" h="3309620">
                  <a:moveTo>
                    <a:pt x="0" y="0"/>
                  </a:moveTo>
                  <a:lnTo>
                    <a:pt x="4629531" y="0"/>
                  </a:lnTo>
                  <a:lnTo>
                    <a:pt x="4629531" y="3309620"/>
                  </a:lnTo>
                  <a:lnTo>
                    <a:pt x="0" y="3309620"/>
                  </a:lnTo>
                  <a:lnTo>
                    <a:pt x="0" y="0"/>
                  </a:lnTo>
                  <a:close/>
                </a:path>
              </a:pathLst>
            </a:custGeom>
            <a:blipFill>
              <a:blip r:embed="rId3"/>
              <a:stretch>
                <a:fillRect r="-1"/>
              </a:stretch>
            </a:blipFill>
          </p:spPr>
        </p:sp>
      </p:grpSp>
      <p:grpSp>
        <p:nvGrpSpPr>
          <p:cNvPr id="11" name="Group 11"/>
          <p:cNvGrpSpPr/>
          <p:nvPr/>
        </p:nvGrpSpPr>
        <p:grpSpPr>
          <a:xfrm>
            <a:off x="-3521047" y="9248037"/>
            <a:ext cx="2500517" cy="446684"/>
            <a:chOff x="0" y="0"/>
            <a:chExt cx="3334023" cy="595579"/>
          </a:xfrm>
        </p:grpSpPr>
        <p:sp>
          <p:nvSpPr>
            <p:cNvPr id="12" name="Freeform 12"/>
            <p:cNvSpPr/>
            <p:nvPr/>
          </p:nvSpPr>
          <p:spPr>
            <a:xfrm>
              <a:off x="0" y="0"/>
              <a:ext cx="3334004" cy="595630"/>
            </a:xfrm>
            <a:custGeom>
              <a:avLst/>
              <a:gdLst/>
              <a:ahLst/>
              <a:cxnLst/>
              <a:rect l="l" t="t" r="r" b="b"/>
              <a:pathLst>
                <a:path w="3334004" h="595630">
                  <a:moveTo>
                    <a:pt x="9525" y="0"/>
                  </a:moveTo>
                  <a:lnTo>
                    <a:pt x="3324479" y="0"/>
                  </a:lnTo>
                  <a:cubicBezTo>
                    <a:pt x="3329686" y="0"/>
                    <a:pt x="3334004" y="4318"/>
                    <a:pt x="3334004" y="9525"/>
                  </a:cubicBezTo>
                  <a:lnTo>
                    <a:pt x="3334004" y="586105"/>
                  </a:lnTo>
                  <a:cubicBezTo>
                    <a:pt x="3334004" y="591312"/>
                    <a:pt x="3329686" y="595630"/>
                    <a:pt x="3324479" y="595630"/>
                  </a:cubicBezTo>
                  <a:lnTo>
                    <a:pt x="9525" y="595630"/>
                  </a:lnTo>
                  <a:cubicBezTo>
                    <a:pt x="4318" y="595630"/>
                    <a:pt x="0" y="591312"/>
                    <a:pt x="0" y="586105"/>
                  </a:cubicBezTo>
                  <a:lnTo>
                    <a:pt x="0" y="9525"/>
                  </a:lnTo>
                  <a:cubicBezTo>
                    <a:pt x="0" y="4318"/>
                    <a:pt x="4318" y="0"/>
                    <a:pt x="9525" y="0"/>
                  </a:cubicBezTo>
                  <a:moveTo>
                    <a:pt x="9525" y="19050"/>
                  </a:moveTo>
                  <a:lnTo>
                    <a:pt x="9525" y="9525"/>
                  </a:lnTo>
                  <a:lnTo>
                    <a:pt x="19050" y="9525"/>
                  </a:lnTo>
                  <a:lnTo>
                    <a:pt x="19050" y="586105"/>
                  </a:lnTo>
                  <a:lnTo>
                    <a:pt x="9525" y="586105"/>
                  </a:lnTo>
                  <a:lnTo>
                    <a:pt x="9525" y="576580"/>
                  </a:lnTo>
                  <a:lnTo>
                    <a:pt x="3324479" y="576580"/>
                  </a:lnTo>
                  <a:lnTo>
                    <a:pt x="3324479" y="586105"/>
                  </a:lnTo>
                  <a:lnTo>
                    <a:pt x="3314954" y="586105"/>
                  </a:lnTo>
                  <a:lnTo>
                    <a:pt x="3314954" y="9525"/>
                  </a:lnTo>
                  <a:lnTo>
                    <a:pt x="3324479" y="9525"/>
                  </a:lnTo>
                  <a:lnTo>
                    <a:pt x="3324479" y="19050"/>
                  </a:lnTo>
                  <a:lnTo>
                    <a:pt x="9525" y="19050"/>
                  </a:lnTo>
                  <a:close/>
                </a:path>
              </a:pathLst>
            </a:custGeom>
            <a:solidFill>
              <a:srgbClr val="FF0000"/>
            </a:solidFill>
          </p:spPr>
        </p:sp>
      </p:grpSp>
      <p:grpSp>
        <p:nvGrpSpPr>
          <p:cNvPr id="13" name="Group 13"/>
          <p:cNvGrpSpPr/>
          <p:nvPr/>
        </p:nvGrpSpPr>
        <p:grpSpPr>
          <a:xfrm>
            <a:off x="1226758" y="9605704"/>
            <a:ext cx="448550" cy="302428"/>
            <a:chOff x="0" y="0"/>
            <a:chExt cx="598067" cy="403237"/>
          </a:xfrm>
        </p:grpSpPr>
        <p:sp>
          <p:nvSpPr>
            <p:cNvPr id="14" name="Freeform 14"/>
            <p:cNvSpPr/>
            <p:nvPr/>
          </p:nvSpPr>
          <p:spPr>
            <a:xfrm>
              <a:off x="0" y="0"/>
              <a:ext cx="598067" cy="403237"/>
            </a:xfrm>
            <a:custGeom>
              <a:avLst/>
              <a:gdLst/>
              <a:ahLst/>
              <a:cxnLst/>
              <a:rect l="l" t="t" r="r" b="b"/>
              <a:pathLst>
                <a:path w="598067" h="403237">
                  <a:moveTo>
                    <a:pt x="0" y="0"/>
                  </a:moveTo>
                  <a:lnTo>
                    <a:pt x="598067" y="0"/>
                  </a:lnTo>
                  <a:lnTo>
                    <a:pt x="598067" y="403237"/>
                  </a:lnTo>
                  <a:lnTo>
                    <a:pt x="0" y="403237"/>
                  </a:lnTo>
                  <a:close/>
                </a:path>
              </a:pathLst>
            </a:custGeom>
            <a:solidFill>
              <a:srgbClr val="000000">
                <a:alpha val="0"/>
              </a:srgbClr>
            </a:solidFill>
          </p:spPr>
        </p:sp>
        <p:sp>
          <p:nvSpPr>
            <p:cNvPr id="15" name="TextBox 15"/>
            <p:cNvSpPr txBox="1"/>
            <p:nvPr/>
          </p:nvSpPr>
          <p:spPr>
            <a:xfrm>
              <a:off x="0" y="-28575"/>
              <a:ext cx="598067" cy="431812"/>
            </a:xfrm>
            <a:prstGeom prst="rect">
              <a:avLst/>
            </a:prstGeom>
          </p:spPr>
          <p:txBody>
            <a:bodyPr lIns="0" tIns="0" rIns="0" bIns="0" rtlCol="0" anchor="b"/>
            <a:lstStyle/>
            <a:p>
              <a:pPr algn="r">
                <a:lnSpc>
                  <a:spcPts val="1441"/>
                </a:lnSpc>
              </a:pPr>
              <a:r>
                <a:rPr lang="en-US" sz="1200">
                  <a:solidFill>
                    <a:srgbClr val="003127"/>
                  </a:solidFill>
                  <a:latin typeface="Arial"/>
                  <a:ea typeface="Arial"/>
                  <a:cs typeface="Arial"/>
                  <a:sym typeface="Arial"/>
                </a:rPr>
                <a:t>15</a:t>
              </a:r>
            </a:p>
          </p:txBody>
        </p:sp>
      </p:grpSp>
      <p:grpSp>
        <p:nvGrpSpPr>
          <p:cNvPr id="17" name="Group 17"/>
          <p:cNvGrpSpPr/>
          <p:nvPr/>
        </p:nvGrpSpPr>
        <p:grpSpPr>
          <a:xfrm>
            <a:off x="1723945" y="9471380"/>
            <a:ext cx="8484629" cy="436753"/>
            <a:chOff x="0" y="0"/>
            <a:chExt cx="11312838" cy="582337"/>
          </a:xfrm>
        </p:grpSpPr>
        <p:sp>
          <p:nvSpPr>
            <p:cNvPr id="18" name="Freeform 18"/>
            <p:cNvSpPr/>
            <p:nvPr/>
          </p:nvSpPr>
          <p:spPr>
            <a:xfrm>
              <a:off x="0" y="0"/>
              <a:ext cx="11312838" cy="582337"/>
            </a:xfrm>
            <a:custGeom>
              <a:avLst/>
              <a:gdLst/>
              <a:ahLst/>
              <a:cxnLst/>
              <a:rect l="l" t="t" r="r" b="b"/>
              <a:pathLst>
                <a:path w="11312838" h="582337">
                  <a:moveTo>
                    <a:pt x="0" y="0"/>
                  </a:moveTo>
                  <a:lnTo>
                    <a:pt x="11312838" y="0"/>
                  </a:lnTo>
                  <a:lnTo>
                    <a:pt x="11312838" y="582337"/>
                  </a:lnTo>
                  <a:lnTo>
                    <a:pt x="0" y="582337"/>
                  </a:lnTo>
                  <a:close/>
                </a:path>
              </a:pathLst>
            </a:custGeom>
            <a:solidFill>
              <a:srgbClr val="000000">
                <a:alpha val="0"/>
              </a:srgbClr>
            </a:solidFill>
          </p:spPr>
        </p:sp>
        <p:sp>
          <p:nvSpPr>
            <p:cNvPr id="19" name="TextBox 19"/>
            <p:cNvSpPr txBox="1"/>
            <p:nvPr/>
          </p:nvSpPr>
          <p:spPr>
            <a:xfrm>
              <a:off x="0" y="-28575"/>
              <a:ext cx="11312838" cy="610912"/>
            </a:xfrm>
            <a:prstGeom prst="rect">
              <a:avLst/>
            </a:prstGeom>
          </p:spPr>
          <p:txBody>
            <a:bodyPr lIns="0" tIns="0" rIns="0" bIns="0" rtlCol="0" anchor="b"/>
            <a:lstStyle/>
            <a:p>
              <a:pPr algn="l">
                <a:lnSpc>
                  <a:spcPts val="1441"/>
                </a:lnSpc>
              </a:pPr>
              <a:r>
                <a:rPr lang="en-US" sz="1200">
                  <a:solidFill>
                    <a:srgbClr val="003127"/>
                  </a:solidFill>
                  <a:latin typeface="Arial"/>
                  <a:ea typeface="Arial"/>
                  <a:cs typeface="Arial"/>
                  <a:sym typeface="Arial"/>
                </a:rPr>
                <a:t>/ Styrelsen for Grøn Arealomlægning &amp; Vandmiljø/Projektnavn</a:t>
              </a:r>
            </a:p>
          </p:txBody>
        </p:sp>
      </p:grpSp>
      <p:sp>
        <p:nvSpPr>
          <p:cNvPr id="21" name="TextBox 21"/>
          <p:cNvSpPr txBox="1"/>
          <p:nvPr/>
        </p:nvSpPr>
        <p:spPr>
          <a:xfrm>
            <a:off x="-3611436" y="1770638"/>
            <a:ext cx="3467436" cy="2948862"/>
          </a:xfrm>
          <a:prstGeom prst="rect">
            <a:avLst/>
          </a:prstGeom>
        </p:spPr>
        <p:txBody>
          <a:bodyPr lIns="0" tIns="0" rIns="0" bIns="0" rtlCol="0" anchor="t">
            <a:spAutoFit/>
          </a:bodyPr>
          <a:lstStyle/>
          <a:p>
            <a:pPr algn="r">
              <a:lnSpc>
                <a:spcPts val="1621"/>
              </a:lnSpc>
            </a:pPr>
            <a:r>
              <a:rPr lang="en-US" sz="1351" b="1">
                <a:solidFill>
                  <a:srgbClr val="808080"/>
                </a:solidFill>
                <a:latin typeface="Arial Bold"/>
                <a:ea typeface="Arial Bold"/>
                <a:cs typeface="Arial Bold"/>
                <a:sym typeface="Arial Bold"/>
              </a:rPr>
              <a:t>Tekst-typografier</a:t>
            </a:r>
          </a:p>
          <a:p>
            <a:pPr algn="r">
              <a:lnSpc>
                <a:spcPts val="1621"/>
              </a:lnSpc>
            </a:pPr>
            <a:r>
              <a:rPr lang="en-US" sz="1351">
                <a:solidFill>
                  <a:srgbClr val="808080"/>
                </a:solidFill>
                <a:latin typeface="Arial"/>
                <a:ea typeface="Arial"/>
                <a:cs typeface="Arial"/>
                <a:sym typeface="Arial"/>
              </a:rPr>
              <a:t>Brug </a:t>
            </a:r>
            <a:r>
              <a:rPr lang="en-US" sz="1351" b="1">
                <a:solidFill>
                  <a:srgbClr val="808080"/>
                </a:solidFill>
                <a:latin typeface="Arial Bold"/>
                <a:ea typeface="Arial Bold"/>
                <a:cs typeface="Arial Bold"/>
                <a:sym typeface="Arial Bold"/>
              </a:rPr>
              <a:t>TAB</a:t>
            </a:r>
            <a:r>
              <a:rPr lang="en-US" sz="1351">
                <a:solidFill>
                  <a:srgbClr val="808080"/>
                </a:solidFill>
                <a:latin typeface="Arial"/>
                <a:ea typeface="Arial"/>
                <a:cs typeface="Arial"/>
                <a:sym typeface="Arial"/>
              </a:rPr>
              <a:t> for at gå frem i tekst-niveauer</a:t>
            </a:r>
          </a:p>
          <a:p>
            <a:pPr algn="r">
              <a:lnSpc>
                <a:spcPts val="1621"/>
              </a:lnSpc>
            </a:pPr>
            <a:endParaRPr lang="en-US" sz="1351">
              <a:solidFill>
                <a:srgbClr val="808080"/>
              </a:solidFill>
              <a:latin typeface="Arial"/>
              <a:ea typeface="Arial"/>
              <a:cs typeface="Arial"/>
              <a:sym typeface="Arial"/>
            </a:endParaRPr>
          </a:p>
          <a:p>
            <a:pPr algn="r">
              <a:lnSpc>
                <a:spcPts val="1621"/>
              </a:lnSpc>
            </a:pPr>
            <a:r>
              <a:rPr lang="en-US" sz="1351">
                <a:solidFill>
                  <a:srgbClr val="808080"/>
                </a:solidFill>
                <a:latin typeface="Arial"/>
                <a:ea typeface="Arial"/>
                <a:cs typeface="Arial"/>
                <a:sym typeface="Arial"/>
              </a:rPr>
              <a:t>Niveau 1 = Tekst 20 pkt.</a:t>
            </a:r>
          </a:p>
          <a:p>
            <a:pPr algn="r">
              <a:lnSpc>
                <a:spcPts val="1621"/>
              </a:lnSpc>
            </a:pPr>
            <a:r>
              <a:rPr lang="en-US" sz="1351">
                <a:solidFill>
                  <a:srgbClr val="808080"/>
                </a:solidFill>
                <a:latin typeface="Arial"/>
                <a:ea typeface="Arial"/>
                <a:cs typeface="Arial"/>
                <a:sym typeface="Arial"/>
              </a:rPr>
              <a:t>Niveau 2 = Punkt-liste 20 pkt.</a:t>
            </a:r>
          </a:p>
          <a:p>
            <a:pPr algn="r">
              <a:lnSpc>
                <a:spcPts val="1621"/>
              </a:lnSpc>
            </a:pPr>
            <a:r>
              <a:rPr lang="en-US" sz="1351">
                <a:solidFill>
                  <a:srgbClr val="808080"/>
                </a:solidFill>
                <a:latin typeface="Arial"/>
                <a:ea typeface="Arial"/>
                <a:cs typeface="Arial"/>
                <a:sym typeface="Arial"/>
              </a:rPr>
              <a:t>Niveau 3 = Punkt-liste 18 pkt.</a:t>
            </a:r>
          </a:p>
          <a:p>
            <a:pPr algn="r">
              <a:lnSpc>
                <a:spcPts val="1621"/>
              </a:lnSpc>
            </a:pPr>
            <a:r>
              <a:rPr lang="en-US" sz="1351">
                <a:solidFill>
                  <a:srgbClr val="808080"/>
                </a:solidFill>
                <a:latin typeface="Arial"/>
                <a:ea typeface="Arial"/>
                <a:cs typeface="Arial"/>
                <a:sym typeface="Arial"/>
              </a:rPr>
              <a:t>Niveau 4-9 = Punkt-liste 18 pkt.</a:t>
            </a:r>
          </a:p>
          <a:p>
            <a:pPr algn="r">
              <a:lnSpc>
                <a:spcPts val="1621"/>
              </a:lnSpc>
            </a:pPr>
            <a:endParaRPr lang="en-US" sz="1351">
              <a:solidFill>
                <a:srgbClr val="808080"/>
              </a:solidFill>
              <a:latin typeface="Arial"/>
              <a:ea typeface="Arial"/>
              <a:cs typeface="Arial"/>
              <a:sym typeface="Arial"/>
            </a:endParaRPr>
          </a:p>
          <a:p>
            <a:pPr algn="r">
              <a:lnSpc>
                <a:spcPts val="1621"/>
              </a:lnSpc>
            </a:pPr>
            <a:r>
              <a:rPr lang="en-US" sz="1351">
                <a:solidFill>
                  <a:srgbClr val="808080"/>
                </a:solidFill>
                <a:latin typeface="Arial"/>
                <a:ea typeface="Arial"/>
                <a:cs typeface="Arial"/>
                <a:sym typeface="Arial"/>
              </a:rPr>
              <a:t>For at gå tilbage i tekst-niveauer, brug </a:t>
            </a:r>
            <a:r>
              <a:rPr lang="en-US" sz="1351" b="1">
                <a:solidFill>
                  <a:srgbClr val="808080"/>
                </a:solidFill>
                <a:latin typeface="Arial Bold"/>
                <a:ea typeface="Arial Bold"/>
                <a:cs typeface="Arial Bold"/>
                <a:sym typeface="Arial Bold"/>
              </a:rPr>
              <a:t>SHIFT + TAB</a:t>
            </a:r>
          </a:p>
          <a:p>
            <a:pPr algn="r">
              <a:lnSpc>
                <a:spcPts val="1621"/>
              </a:lnSpc>
            </a:pPr>
            <a:endParaRPr lang="en-US" sz="1351" b="1">
              <a:solidFill>
                <a:srgbClr val="808080"/>
              </a:solidFill>
              <a:latin typeface="Arial Bold"/>
              <a:ea typeface="Arial Bold"/>
              <a:cs typeface="Arial Bold"/>
              <a:sym typeface="Arial Bold"/>
            </a:endParaRPr>
          </a:p>
          <a:p>
            <a:pPr algn="r">
              <a:lnSpc>
                <a:spcPts val="1621"/>
              </a:lnSpc>
            </a:pPr>
            <a:r>
              <a:rPr lang="en-US" sz="1351">
                <a:solidFill>
                  <a:srgbClr val="808080"/>
                </a:solidFill>
                <a:latin typeface="Arial"/>
                <a:ea typeface="Arial"/>
                <a:cs typeface="Arial"/>
                <a:sym typeface="Arial"/>
              </a:rPr>
              <a:t>Alternativt kan</a:t>
            </a:r>
          </a:p>
          <a:p>
            <a:pPr algn="r">
              <a:lnSpc>
                <a:spcPts val="1621"/>
              </a:lnSpc>
            </a:pPr>
            <a:r>
              <a:rPr lang="en-US" sz="1351" b="1">
                <a:solidFill>
                  <a:srgbClr val="808080"/>
                </a:solidFill>
                <a:latin typeface="Arial Bold"/>
                <a:ea typeface="Arial Bold"/>
                <a:cs typeface="Arial Bold"/>
                <a:sym typeface="Arial Bold"/>
              </a:rPr>
              <a:t>Forøg</a:t>
            </a:r>
            <a:r>
              <a:rPr lang="en-US" sz="1351">
                <a:solidFill>
                  <a:srgbClr val="808080"/>
                </a:solidFill>
                <a:latin typeface="Arial"/>
                <a:ea typeface="Arial"/>
                <a:cs typeface="Arial"/>
                <a:sym typeface="Arial"/>
              </a:rPr>
              <a:t> og </a:t>
            </a:r>
            <a:r>
              <a:rPr lang="en-US" sz="1351" b="1">
                <a:solidFill>
                  <a:srgbClr val="808080"/>
                </a:solidFill>
                <a:latin typeface="Arial Bold"/>
                <a:ea typeface="Arial Bold"/>
                <a:cs typeface="Arial Bold"/>
                <a:sym typeface="Arial Bold"/>
              </a:rPr>
              <a:t>Formindsk</a:t>
            </a:r>
            <a:r>
              <a:rPr lang="en-US" sz="1351">
                <a:solidFill>
                  <a:srgbClr val="808080"/>
                </a:solidFill>
                <a:latin typeface="Arial"/>
                <a:ea typeface="Arial"/>
                <a:cs typeface="Arial"/>
                <a:sym typeface="Arial"/>
              </a:rPr>
              <a:t> </a:t>
            </a:r>
          </a:p>
          <a:p>
            <a:pPr algn="r">
              <a:lnSpc>
                <a:spcPts val="1621"/>
              </a:lnSpc>
            </a:pPr>
            <a:r>
              <a:rPr lang="en-US" sz="1351">
                <a:solidFill>
                  <a:srgbClr val="808080"/>
                </a:solidFill>
                <a:latin typeface="Arial"/>
                <a:ea typeface="Arial"/>
                <a:cs typeface="Arial"/>
                <a:sym typeface="Arial"/>
              </a:rPr>
              <a:t>listeniveau bruges</a:t>
            </a:r>
          </a:p>
        </p:txBody>
      </p:sp>
      <p:sp>
        <p:nvSpPr>
          <p:cNvPr id="22" name="TextBox 22"/>
          <p:cNvSpPr txBox="1"/>
          <p:nvPr/>
        </p:nvSpPr>
        <p:spPr>
          <a:xfrm>
            <a:off x="978040" y="439749"/>
            <a:ext cx="16342414" cy="477182"/>
          </a:xfrm>
          <a:prstGeom prst="rect">
            <a:avLst/>
          </a:prstGeom>
        </p:spPr>
        <p:txBody>
          <a:bodyPr lIns="0" tIns="0" rIns="0" bIns="0" rtlCol="0" anchor="t">
            <a:spAutoFit/>
          </a:bodyPr>
          <a:lstStyle/>
          <a:p>
            <a:pPr algn="l">
              <a:lnSpc>
                <a:spcPts val="3728"/>
              </a:lnSpc>
            </a:pPr>
            <a:r>
              <a:rPr lang="en-US" sz="3452" b="1" dirty="0" err="1">
                <a:solidFill>
                  <a:srgbClr val="003127"/>
                </a:solidFill>
                <a:latin typeface="Arial Bold"/>
                <a:ea typeface="Arial Bold"/>
                <a:cs typeface="Arial Bold"/>
                <a:sym typeface="Arial Bold"/>
              </a:rPr>
              <a:t>Videre</a:t>
            </a:r>
            <a:r>
              <a:rPr lang="en-US" sz="3452" b="1" dirty="0">
                <a:solidFill>
                  <a:srgbClr val="003127"/>
                </a:solidFill>
                <a:latin typeface="Arial Bold"/>
                <a:ea typeface="Arial Bold"/>
                <a:cs typeface="Arial Bold"/>
                <a:sym typeface="Arial Bold"/>
              </a:rPr>
              <a:t> </a:t>
            </a:r>
            <a:r>
              <a:rPr lang="en-US" sz="3452" b="1" dirty="0" err="1">
                <a:solidFill>
                  <a:srgbClr val="003127"/>
                </a:solidFill>
                <a:latin typeface="Arial Bold"/>
                <a:ea typeface="Arial Bold"/>
                <a:cs typeface="Arial Bold"/>
                <a:sym typeface="Arial Bold"/>
              </a:rPr>
              <a:t>proces</a:t>
            </a:r>
            <a:endParaRPr lang="en-US" sz="3452" b="1" dirty="0">
              <a:solidFill>
                <a:srgbClr val="003127"/>
              </a:solidFill>
              <a:latin typeface="Arial Bold"/>
              <a:ea typeface="Arial Bold"/>
              <a:cs typeface="Arial Bold"/>
              <a:sym typeface="Arial Bold"/>
            </a:endParaRPr>
          </a:p>
        </p:txBody>
      </p:sp>
      <p:pic>
        <p:nvPicPr>
          <p:cNvPr id="23" name="Billede 22">
            <a:extLst>
              <a:ext uri="{FF2B5EF4-FFF2-40B4-BE49-F238E27FC236}">
                <a16:creationId xmlns:a16="http://schemas.microsoft.com/office/drawing/2014/main" id="{6DD0AA20-87E1-4E56-BE5F-03B13CBB165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859000" y="91784"/>
            <a:ext cx="2795089" cy="1427053"/>
          </a:xfrm>
          <a:prstGeom prst="rect">
            <a:avLst/>
          </a:prstGeom>
        </p:spPr>
      </p:pic>
      <p:sp>
        <p:nvSpPr>
          <p:cNvPr id="24" name="Tekstfelt 23">
            <a:extLst>
              <a:ext uri="{FF2B5EF4-FFF2-40B4-BE49-F238E27FC236}">
                <a16:creationId xmlns:a16="http://schemas.microsoft.com/office/drawing/2014/main" id="{20259D05-87D4-456F-B6FC-22E72935E6C3}"/>
              </a:ext>
            </a:extLst>
          </p:cNvPr>
          <p:cNvSpPr txBox="1"/>
          <p:nvPr/>
        </p:nvSpPr>
        <p:spPr>
          <a:xfrm>
            <a:off x="266636" y="2528278"/>
            <a:ext cx="13412292" cy="830997"/>
          </a:xfrm>
          <a:prstGeom prst="rect">
            <a:avLst/>
          </a:prstGeom>
          <a:noFill/>
        </p:spPr>
        <p:txBody>
          <a:bodyPr wrap="square" rtlCol="0">
            <a:spAutoFit/>
          </a:bodyPr>
          <a:lstStyle/>
          <a:p>
            <a:pPr lvl="1"/>
            <a:r>
              <a:rPr lang="da-DK" sz="2400" b="1" dirty="0"/>
              <a:t>2. juli – 15. september </a:t>
            </a:r>
            <a:r>
              <a:rPr lang="da-DK" sz="2400" dirty="0"/>
              <a:t>- ansøgningsperiode</a:t>
            </a:r>
          </a:p>
          <a:p>
            <a:pPr marL="800100" lvl="1" indent="-342900">
              <a:buFont typeface="Arial" panose="020B0604020202020204" pitchFamily="34" charset="0"/>
              <a:buChar char="•"/>
            </a:pPr>
            <a:endParaRPr lang="da-DK" sz="2400" dirty="0"/>
          </a:p>
        </p:txBody>
      </p:sp>
      <p:cxnSp>
        <p:nvCxnSpPr>
          <p:cNvPr id="20" name="Lige pilforbindelse 19">
            <a:extLst>
              <a:ext uri="{FF2B5EF4-FFF2-40B4-BE49-F238E27FC236}">
                <a16:creationId xmlns:a16="http://schemas.microsoft.com/office/drawing/2014/main" id="{ABCD17BD-4A3D-440C-B29F-85E9A747B332}"/>
              </a:ext>
            </a:extLst>
          </p:cNvPr>
          <p:cNvCxnSpPr>
            <a:cxnSpLocks/>
          </p:cNvCxnSpPr>
          <p:nvPr/>
        </p:nvCxnSpPr>
        <p:spPr>
          <a:xfrm>
            <a:off x="1226758" y="7048500"/>
            <a:ext cx="15384842" cy="0"/>
          </a:xfrm>
          <a:prstGeom prst="straightConnector1">
            <a:avLst/>
          </a:prstGeom>
          <a:ln w="76200">
            <a:solidFill>
              <a:srgbClr val="006C31"/>
            </a:solidFill>
            <a:tailEnd type="triangle"/>
          </a:ln>
        </p:spPr>
        <p:style>
          <a:lnRef idx="3">
            <a:schemeClr val="dk1"/>
          </a:lnRef>
          <a:fillRef idx="0">
            <a:schemeClr val="dk1"/>
          </a:fillRef>
          <a:effectRef idx="2">
            <a:schemeClr val="dk1"/>
          </a:effectRef>
          <a:fontRef idx="minor">
            <a:schemeClr val="tx1"/>
          </a:fontRef>
        </p:style>
      </p:cxnSp>
      <p:cxnSp>
        <p:nvCxnSpPr>
          <p:cNvPr id="27" name="Lige forbindelse 26">
            <a:extLst>
              <a:ext uri="{FF2B5EF4-FFF2-40B4-BE49-F238E27FC236}">
                <a16:creationId xmlns:a16="http://schemas.microsoft.com/office/drawing/2014/main" id="{889B5F7C-6005-47A5-9E72-406F73DAEBF6}"/>
              </a:ext>
            </a:extLst>
          </p:cNvPr>
          <p:cNvCxnSpPr/>
          <p:nvPr/>
        </p:nvCxnSpPr>
        <p:spPr>
          <a:xfrm flipV="1">
            <a:off x="1600200" y="6743700"/>
            <a:ext cx="0" cy="304800"/>
          </a:xfrm>
          <a:prstGeom prst="line">
            <a:avLst/>
          </a:prstGeom>
          <a:ln w="76200">
            <a:solidFill>
              <a:srgbClr val="006C31"/>
            </a:solidFill>
          </a:ln>
        </p:spPr>
        <p:style>
          <a:lnRef idx="3">
            <a:schemeClr val="dk1"/>
          </a:lnRef>
          <a:fillRef idx="0">
            <a:schemeClr val="dk1"/>
          </a:fillRef>
          <a:effectRef idx="2">
            <a:schemeClr val="dk1"/>
          </a:effectRef>
          <a:fontRef idx="minor">
            <a:schemeClr val="tx1"/>
          </a:fontRef>
        </p:style>
      </p:cxnSp>
      <p:cxnSp>
        <p:nvCxnSpPr>
          <p:cNvPr id="28" name="Lige forbindelse 27">
            <a:extLst>
              <a:ext uri="{FF2B5EF4-FFF2-40B4-BE49-F238E27FC236}">
                <a16:creationId xmlns:a16="http://schemas.microsoft.com/office/drawing/2014/main" id="{1D30F046-6A38-4509-8437-8E0698C8B38F}"/>
              </a:ext>
            </a:extLst>
          </p:cNvPr>
          <p:cNvCxnSpPr/>
          <p:nvPr/>
        </p:nvCxnSpPr>
        <p:spPr>
          <a:xfrm flipV="1">
            <a:off x="8382000" y="6726382"/>
            <a:ext cx="0" cy="304800"/>
          </a:xfrm>
          <a:prstGeom prst="line">
            <a:avLst/>
          </a:prstGeom>
          <a:ln w="76200">
            <a:solidFill>
              <a:srgbClr val="006C31"/>
            </a:solidFill>
          </a:ln>
        </p:spPr>
        <p:style>
          <a:lnRef idx="3">
            <a:schemeClr val="dk1"/>
          </a:lnRef>
          <a:fillRef idx="0">
            <a:schemeClr val="dk1"/>
          </a:fillRef>
          <a:effectRef idx="2">
            <a:schemeClr val="dk1"/>
          </a:effectRef>
          <a:fontRef idx="minor">
            <a:schemeClr val="tx1"/>
          </a:fontRef>
        </p:style>
      </p:cxnSp>
      <p:cxnSp>
        <p:nvCxnSpPr>
          <p:cNvPr id="29" name="Lige forbindelse 28">
            <a:extLst>
              <a:ext uri="{FF2B5EF4-FFF2-40B4-BE49-F238E27FC236}">
                <a16:creationId xmlns:a16="http://schemas.microsoft.com/office/drawing/2014/main" id="{999DEBA0-42DA-4DF1-B650-C37E40221337}"/>
              </a:ext>
            </a:extLst>
          </p:cNvPr>
          <p:cNvCxnSpPr/>
          <p:nvPr/>
        </p:nvCxnSpPr>
        <p:spPr>
          <a:xfrm flipV="1">
            <a:off x="16062888" y="6726382"/>
            <a:ext cx="0" cy="304800"/>
          </a:xfrm>
          <a:prstGeom prst="line">
            <a:avLst/>
          </a:prstGeom>
          <a:ln w="76200">
            <a:solidFill>
              <a:srgbClr val="006C31"/>
            </a:solidFill>
          </a:ln>
        </p:spPr>
        <p:style>
          <a:lnRef idx="3">
            <a:schemeClr val="dk1"/>
          </a:lnRef>
          <a:fillRef idx="0">
            <a:schemeClr val="dk1"/>
          </a:fillRef>
          <a:effectRef idx="2">
            <a:schemeClr val="dk1"/>
          </a:effectRef>
          <a:fontRef idx="minor">
            <a:schemeClr val="tx1"/>
          </a:fontRef>
        </p:style>
      </p:cxnSp>
      <p:sp>
        <p:nvSpPr>
          <p:cNvPr id="31" name="Tekstfelt 30">
            <a:extLst>
              <a:ext uri="{FF2B5EF4-FFF2-40B4-BE49-F238E27FC236}">
                <a16:creationId xmlns:a16="http://schemas.microsoft.com/office/drawing/2014/main" id="{69808BAE-FBD8-4856-98B0-08FD778D1298}"/>
              </a:ext>
            </a:extLst>
          </p:cNvPr>
          <p:cNvSpPr txBox="1"/>
          <p:nvPr/>
        </p:nvSpPr>
        <p:spPr>
          <a:xfrm rot="19016226">
            <a:off x="3126887" y="4841762"/>
            <a:ext cx="4503410" cy="830997"/>
          </a:xfrm>
          <a:prstGeom prst="rect">
            <a:avLst/>
          </a:prstGeom>
          <a:noFill/>
        </p:spPr>
        <p:txBody>
          <a:bodyPr wrap="square" rtlCol="0">
            <a:spAutoFit/>
          </a:bodyPr>
          <a:lstStyle/>
          <a:p>
            <a:pPr lvl="1"/>
            <a:r>
              <a:rPr lang="da-DK" sz="2400" b="1" dirty="0"/>
              <a:t>8. juli </a:t>
            </a:r>
            <a:r>
              <a:rPr lang="da-DK" sz="2400" dirty="0"/>
              <a:t>– Informationsmøde</a:t>
            </a:r>
          </a:p>
          <a:p>
            <a:pPr marL="800100" lvl="1" indent="-342900">
              <a:buFont typeface="Arial" panose="020B0604020202020204" pitchFamily="34" charset="0"/>
              <a:buChar char="•"/>
            </a:pPr>
            <a:endParaRPr lang="da-DK" sz="2400" dirty="0"/>
          </a:p>
        </p:txBody>
      </p:sp>
      <p:cxnSp>
        <p:nvCxnSpPr>
          <p:cNvPr id="32" name="Lige pilforbindelse 31">
            <a:extLst>
              <a:ext uri="{FF2B5EF4-FFF2-40B4-BE49-F238E27FC236}">
                <a16:creationId xmlns:a16="http://schemas.microsoft.com/office/drawing/2014/main" id="{0A86095E-BD53-4D5A-B474-DC917EF07DE9}"/>
              </a:ext>
            </a:extLst>
          </p:cNvPr>
          <p:cNvCxnSpPr>
            <a:cxnSpLocks/>
          </p:cNvCxnSpPr>
          <p:nvPr/>
        </p:nvCxnSpPr>
        <p:spPr>
          <a:xfrm flipV="1">
            <a:off x="4180001" y="7048500"/>
            <a:ext cx="10999" cy="1183161"/>
          </a:xfrm>
          <a:prstGeom prst="straightConnector1">
            <a:avLst/>
          </a:prstGeom>
          <a:ln w="238125">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36" name="Tekstfelt 35">
            <a:extLst>
              <a:ext uri="{FF2B5EF4-FFF2-40B4-BE49-F238E27FC236}">
                <a16:creationId xmlns:a16="http://schemas.microsoft.com/office/drawing/2014/main" id="{03894276-950F-4D56-A920-9BB6140EDF0B}"/>
              </a:ext>
            </a:extLst>
          </p:cNvPr>
          <p:cNvSpPr txBox="1"/>
          <p:nvPr/>
        </p:nvSpPr>
        <p:spPr>
          <a:xfrm>
            <a:off x="2474423" y="8203741"/>
            <a:ext cx="13412292" cy="1077218"/>
          </a:xfrm>
          <a:prstGeom prst="rect">
            <a:avLst/>
          </a:prstGeom>
          <a:noFill/>
        </p:spPr>
        <p:txBody>
          <a:bodyPr wrap="square" rtlCol="0">
            <a:spAutoFit/>
          </a:bodyPr>
          <a:lstStyle/>
          <a:p>
            <a:pPr lvl="1"/>
            <a:r>
              <a:rPr lang="da-DK" sz="4000" dirty="0">
                <a:solidFill>
                  <a:srgbClr val="FF0000"/>
                </a:solidFill>
              </a:rPr>
              <a:t>DU ER HER</a:t>
            </a:r>
          </a:p>
          <a:p>
            <a:pPr marL="800100" lvl="1" indent="-342900">
              <a:buFont typeface="Arial" panose="020B0604020202020204" pitchFamily="34" charset="0"/>
              <a:buChar char="•"/>
            </a:pPr>
            <a:endParaRPr lang="da-DK" sz="2400" dirty="0"/>
          </a:p>
        </p:txBody>
      </p:sp>
      <p:sp>
        <p:nvSpPr>
          <p:cNvPr id="39" name="Tekstfelt 38">
            <a:extLst>
              <a:ext uri="{FF2B5EF4-FFF2-40B4-BE49-F238E27FC236}">
                <a16:creationId xmlns:a16="http://schemas.microsoft.com/office/drawing/2014/main" id="{34C55CC4-99DE-46DE-B636-ECE24B15E81B}"/>
              </a:ext>
            </a:extLst>
          </p:cNvPr>
          <p:cNvSpPr txBox="1"/>
          <p:nvPr/>
        </p:nvSpPr>
        <p:spPr>
          <a:xfrm rot="19016226">
            <a:off x="7401145" y="5083672"/>
            <a:ext cx="4503410" cy="830997"/>
          </a:xfrm>
          <a:prstGeom prst="rect">
            <a:avLst/>
          </a:prstGeom>
          <a:noFill/>
        </p:spPr>
        <p:txBody>
          <a:bodyPr wrap="square" rtlCol="0">
            <a:spAutoFit/>
          </a:bodyPr>
          <a:lstStyle/>
          <a:p>
            <a:pPr lvl="1"/>
            <a:r>
              <a:rPr lang="da-DK" sz="2400" b="1" dirty="0"/>
              <a:t>1. oktober</a:t>
            </a:r>
            <a:endParaRPr lang="da-DK" sz="2400" dirty="0"/>
          </a:p>
          <a:p>
            <a:pPr marL="800100" lvl="1" indent="-342900">
              <a:buFont typeface="Arial" panose="020B0604020202020204" pitchFamily="34" charset="0"/>
              <a:buChar char="•"/>
            </a:pPr>
            <a:endParaRPr lang="da-DK" sz="2400" dirty="0"/>
          </a:p>
        </p:txBody>
      </p:sp>
      <p:sp>
        <p:nvSpPr>
          <p:cNvPr id="40" name="Tekstfelt 39">
            <a:extLst>
              <a:ext uri="{FF2B5EF4-FFF2-40B4-BE49-F238E27FC236}">
                <a16:creationId xmlns:a16="http://schemas.microsoft.com/office/drawing/2014/main" id="{1E255DC7-FECA-4454-84CA-2CAC5497E6F6}"/>
              </a:ext>
            </a:extLst>
          </p:cNvPr>
          <p:cNvSpPr txBox="1"/>
          <p:nvPr/>
        </p:nvSpPr>
        <p:spPr>
          <a:xfrm rot="19016226">
            <a:off x="14982054" y="5125114"/>
            <a:ext cx="4503410" cy="461665"/>
          </a:xfrm>
          <a:prstGeom prst="rect">
            <a:avLst/>
          </a:prstGeom>
          <a:noFill/>
        </p:spPr>
        <p:txBody>
          <a:bodyPr wrap="square" rtlCol="0">
            <a:spAutoFit/>
          </a:bodyPr>
          <a:lstStyle/>
          <a:p>
            <a:pPr lvl="1"/>
            <a:r>
              <a:rPr lang="da-DK" sz="2400" b="1" dirty="0"/>
              <a:t>31. december </a:t>
            </a:r>
          </a:p>
        </p:txBody>
      </p:sp>
      <p:cxnSp>
        <p:nvCxnSpPr>
          <p:cNvPr id="41" name="Lige forbindelse 40">
            <a:extLst>
              <a:ext uri="{FF2B5EF4-FFF2-40B4-BE49-F238E27FC236}">
                <a16:creationId xmlns:a16="http://schemas.microsoft.com/office/drawing/2014/main" id="{CF1D871B-A640-4FEA-8F70-CF2A2FAEC457}"/>
              </a:ext>
            </a:extLst>
          </p:cNvPr>
          <p:cNvCxnSpPr/>
          <p:nvPr/>
        </p:nvCxnSpPr>
        <p:spPr>
          <a:xfrm flipV="1">
            <a:off x="4191000" y="6743700"/>
            <a:ext cx="0" cy="304800"/>
          </a:xfrm>
          <a:prstGeom prst="line">
            <a:avLst/>
          </a:prstGeom>
          <a:ln w="76200">
            <a:solidFill>
              <a:srgbClr val="006C31"/>
            </a:solidFill>
          </a:ln>
        </p:spPr>
        <p:style>
          <a:lnRef idx="3">
            <a:schemeClr val="dk1"/>
          </a:lnRef>
          <a:fillRef idx="0">
            <a:schemeClr val="dk1"/>
          </a:fillRef>
          <a:effectRef idx="2">
            <a:schemeClr val="dk1"/>
          </a:effectRef>
          <a:fontRef idx="minor">
            <a:schemeClr val="tx1"/>
          </a:fontRef>
        </p:style>
      </p:cxnSp>
      <p:cxnSp>
        <p:nvCxnSpPr>
          <p:cNvPr id="43" name="Lige forbindelse 42">
            <a:extLst>
              <a:ext uri="{FF2B5EF4-FFF2-40B4-BE49-F238E27FC236}">
                <a16:creationId xmlns:a16="http://schemas.microsoft.com/office/drawing/2014/main" id="{615BC660-98AE-4111-A84D-E1C602A3405E}"/>
              </a:ext>
            </a:extLst>
          </p:cNvPr>
          <p:cNvCxnSpPr/>
          <p:nvPr/>
        </p:nvCxnSpPr>
        <p:spPr>
          <a:xfrm flipV="1">
            <a:off x="7010400" y="6757260"/>
            <a:ext cx="0" cy="304800"/>
          </a:xfrm>
          <a:prstGeom prst="line">
            <a:avLst/>
          </a:prstGeom>
          <a:ln w="76200">
            <a:solidFill>
              <a:srgbClr val="006C31"/>
            </a:solidFill>
          </a:ln>
        </p:spPr>
        <p:style>
          <a:lnRef idx="3">
            <a:schemeClr val="dk1"/>
          </a:lnRef>
          <a:fillRef idx="0">
            <a:schemeClr val="dk1"/>
          </a:fillRef>
          <a:effectRef idx="2">
            <a:schemeClr val="dk1"/>
          </a:effectRef>
          <a:fontRef idx="minor">
            <a:schemeClr val="tx1"/>
          </a:fontRef>
        </p:style>
      </p:cxnSp>
      <p:sp>
        <p:nvSpPr>
          <p:cNvPr id="44" name="Tekstfelt 43">
            <a:extLst>
              <a:ext uri="{FF2B5EF4-FFF2-40B4-BE49-F238E27FC236}">
                <a16:creationId xmlns:a16="http://schemas.microsoft.com/office/drawing/2014/main" id="{465E222B-8607-430D-BB57-27C58756F575}"/>
              </a:ext>
            </a:extLst>
          </p:cNvPr>
          <p:cNvSpPr txBox="1"/>
          <p:nvPr/>
        </p:nvSpPr>
        <p:spPr>
          <a:xfrm>
            <a:off x="4059382" y="7810058"/>
            <a:ext cx="7463747" cy="1384995"/>
          </a:xfrm>
          <a:prstGeom prst="rect">
            <a:avLst/>
          </a:prstGeom>
          <a:noFill/>
        </p:spPr>
        <p:txBody>
          <a:bodyPr wrap="square" rtlCol="0">
            <a:spAutoFit/>
          </a:bodyPr>
          <a:lstStyle/>
          <a:p>
            <a:pPr lvl="1" algn="ctr"/>
            <a:r>
              <a:rPr lang="da-DK" sz="2400" b="1" dirty="0"/>
              <a:t>September/oktober </a:t>
            </a:r>
          </a:p>
          <a:p>
            <a:pPr lvl="1" algn="ctr"/>
            <a:r>
              <a:rPr lang="da-DK" dirty="0"/>
              <a:t>–</a:t>
            </a:r>
            <a:r>
              <a:rPr lang="da-DK" b="1" dirty="0"/>
              <a:t> </a:t>
            </a:r>
            <a:r>
              <a:rPr lang="da-DK" dirty="0"/>
              <a:t>vurdering af forskningsfaglig kvalitet </a:t>
            </a:r>
          </a:p>
          <a:p>
            <a:pPr lvl="1" algn="ctr"/>
            <a:r>
              <a:rPr lang="da-DK" dirty="0"/>
              <a:t>v. vurderingsudvalg</a:t>
            </a:r>
          </a:p>
          <a:p>
            <a:pPr marL="800100" lvl="1" indent="-342900">
              <a:buFont typeface="Arial" panose="020B0604020202020204" pitchFamily="34" charset="0"/>
              <a:buChar char="•"/>
            </a:pPr>
            <a:endParaRPr lang="da-DK" sz="2400" dirty="0"/>
          </a:p>
        </p:txBody>
      </p:sp>
      <p:sp>
        <p:nvSpPr>
          <p:cNvPr id="45" name="Venstre klammeparentes 44">
            <a:extLst>
              <a:ext uri="{FF2B5EF4-FFF2-40B4-BE49-F238E27FC236}">
                <a16:creationId xmlns:a16="http://schemas.microsoft.com/office/drawing/2014/main" id="{7AFE3BCD-A759-4CF8-9B65-481DCD4D3AFA}"/>
              </a:ext>
            </a:extLst>
          </p:cNvPr>
          <p:cNvSpPr/>
          <p:nvPr/>
        </p:nvSpPr>
        <p:spPr>
          <a:xfrm rot="16200000">
            <a:off x="7844827" y="6434712"/>
            <a:ext cx="526764" cy="2071582"/>
          </a:xfrm>
          <a:prstGeom prst="leftBrace">
            <a:avLst/>
          </a:prstGeom>
          <a:ln>
            <a:solidFill>
              <a:srgbClr val="006C31"/>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da-DK"/>
          </a:p>
        </p:txBody>
      </p:sp>
      <p:sp>
        <p:nvSpPr>
          <p:cNvPr id="46" name="Tekstfelt 45">
            <a:extLst>
              <a:ext uri="{FF2B5EF4-FFF2-40B4-BE49-F238E27FC236}">
                <a16:creationId xmlns:a16="http://schemas.microsoft.com/office/drawing/2014/main" id="{79F269E5-FCFD-4184-B78B-A77536967ADA}"/>
              </a:ext>
            </a:extLst>
          </p:cNvPr>
          <p:cNvSpPr txBox="1"/>
          <p:nvPr/>
        </p:nvSpPr>
        <p:spPr>
          <a:xfrm rot="19016226">
            <a:off x="5554355" y="3955030"/>
            <a:ext cx="7463747" cy="830997"/>
          </a:xfrm>
          <a:prstGeom prst="rect">
            <a:avLst/>
          </a:prstGeom>
          <a:noFill/>
        </p:spPr>
        <p:txBody>
          <a:bodyPr wrap="square" rtlCol="0">
            <a:spAutoFit/>
          </a:bodyPr>
          <a:lstStyle/>
          <a:p>
            <a:pPr lvl="1"/>
            <a:r>
              <a:rPr lang="da-DK" sz="2400" b="1" dirty="0"/>
              <a:t>15. september </a:t>
            </a:r>
            <a:r>
              <a:rPr lang="da-DK" sz="2400" dirty="0"/>
              <a:t>– ansøgningsfrist</a:t>
            </a:r>
          </a:p>
          <a:p>
            <a:pPr marL="800100" lvl="1" indent="-342900">
              <a:buFont typeface="Arial" panose="020B0604020202020204" pitchFamily="34" charset="0"/>
              <a:buChar char="•"/>
            </a:pPr>
            <a:endParaRPr lang="da-DK" sz="2400" dirty="0"/>
          </a:p>
        </p:txBody>
      </p:sp>
      <p:sp>
        <p:nvSpPr>
          <p:cNvPr id="47" name="Venstre klammeparentes 46">
            <a:extLst>
              <a:ext uri="{FF2B5EF4-FFF2-40B4-BE49-F238E27FC236}">
                <a16:creationId xmlns:a16="http://schemas.microsoft.com/office/drawing/2014/main" id="{62222967-45CF-4B67-8C1D-AD48726D1A3D}"/>
              </a:ext>
            </a:extLst>
          </p:cNvPr>
          <p:cNvSpPr/>
          <p:nvPr/>
        </p:nvSpPr>
        <p:spPr>
          <a:xfrm rot="5400000">
            <a:off x="3383796" y="-81701"/>
            <a:ext cx="526764" cy="6726444"/>
          </a:xfrm>
          <a:prstGeom prst="leftBrace">
            <a:avLst/>
          </a:prstGeom>
          <a:ln>
            <a:solidFill>
              <a:srgbClr val="006C31"/>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da-DK"/>
          </a:p>
        </p:txBody>
      </p:sp>
      <p:sp>
        <p:nvSpPr>
          <p:cNvPr id="48" name="Venstre klammeparentes 47">
            <a:extLst>
              <a:ext uri="{FF2B5EF4-FFF2-40B4-BE49-F238E27FC236}">
                <a16:creationId xmlns:a16="http://schemas.microsoft.com/office/drawing/2014/main" id="{D2DACDDD-8BD1-489B-99D8-73D3506E6BF1}"/>
              </a:ext>
            </a:extLst>
          </p:cNvPr>
          <p:cNvSpPr/>
          <p:nvPr/>
        </p:nvSpPr>
        <p:spPr>
          <a:xfrm rot="5400000">
            <a:off x="11015249" y="4566282"/>
            <a:ext cx="526764" cy="4196124"/>
          </a:xfrm>
          <a:prstGeom prst="leftBrace">
            <a:avLst/>
          </a:prstGeom>
          <a:ln>
            <a:solidFill>
              <a:srgbClr val="006C31"/>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da-DK"/>
          </a:p>
        </p:txBody>
      </p:sp>
      <p:sp>
        <p:nvSpPr>
          <p:cNvPr id="49" name="Tekstfelt 48">
            <a:extLst>
              <a:ext uri="{FF2B5EF4-FFF2-40B4-BE49-F238E27FC236}">
                <a16:creationId xmlns:a16="http://schemas.microsoft.com/office/drawing/2014/main" id="{ACE0954B-2312-4D79-AE03-35D9F183544E}"/>
              </a:ext>
            </a:extLst>
          </p:cNvPr>
          <p:cNvSpPr txBox="1"/>
          <p:nvPr/>
        </p:nvSpPr>
        <p:spPr>
          <a:xfrm>
            <a:off x="8352182" y="5351900"/>
            <a:ext cx="5725432" cy="1384995"/>
          </a:xfrm>
          <a:prstGeom prst="rect">
            <a:avLst/>
          </a:prstGeom>
          <a:noFill/>
        </p:spPr>
        <p:txBody>
          <a:bodyPr wrap="square" rtlCol="0">
            <a:spAutoFit/>
          </a:bodyPr>
          <a:lstStyle/>
          <a:p>
            <a:pPr lvl="1" algn="ctr"/>
            <a:r>
              <a:rPr lang="da-DK" sz="2400" b="1" dirty="0"/>
              <a:t>Oktober/november</a:t>
            </a:r>
          </a:p>
          <a:p>
            <a:pPr lvl="1" algn="ctr"/>
            <a:r>
              <a:rPr lang="da-DK" dirty="0"/>
              <a:t>–</a:t>
            </a:r>
            <a:r>
              <a:rPr lang="da-DK" b="1" dirty="0"/>
              <a:t> </a:t>
            </a:r>
            <a:r>
              <a:rPr lang="da-DK" dirty="0"/>
              <a:t>prioritering af projektansøgninger ved vurderingsudvalg og tværministeriel arbejdsgruppe</a:t>
            </a:r>
          </a:p>
          <a:p>
            <a:pPr marL="800100" lvl="1" indent="-342900">
              <a:buFont typeface="Arial" panose="020B0604020202020204" pitchFamily="34" charset="0"/>
              <a:buChar char="•"/>
            </a:pPr>
            <a:endParaRPr lang="da-DK" sz="2400" dirty="0"/>
          </a:p>
        </p:txBody>
      </p:sp>
      <p:sp>
        <p:nvSpPr>
          <p:cNvPr id="52" name="Venstre klammeparentes 51">
            <a:extLst>
              <a:ext uri="{FF2B5EF4-FFF2-40B4-BE49-F238E27FC236}">
                <a16:creationId xmlns:a16="http://schemas.microsoft.com/office/drawing/2014/main" id="{4080BB0C-50E9-4941-AC4B-FECCEC6CD54C}"/>
              </a:ext>
            </a:extLst>
          </p:cNvPr>
          <p:cNvSpPr/>
          <p:nvPr/>
        </p:nvSpPr>
        <p:spPr>
          <a:xfrm rot="16200000">
            <a:off x="14488263" y="6057706"/>
            <a:ext cx="463057" cy="2686193"/>
          </a:xfrm>
          <a:prstGeom prst="leftBrace">
            <a:avLst>
              <a:gd name="adj1" fmla="val 8333"/>
              <a:gd name="adj2" fmla="val 48031"/>
            </a:avLst>
          </a:prstGeom>
          <a:ln>
            <a:solidFill>
              <a:srgbClr val="006C31"/>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da-DK"/>
          </a:p>
        </p:txBody>
      </p:sp>
      <p:sp>
        <p:nvSpPr>
          <p:cNvPr id="53" name="Tekstfelt 52">
            <a:extLst>
              <a:ext uri="{FF2B5EF4-FFF2-40B4-BE49-F238E27FC236}">
                <a16:creationId xmlns:a16="http://schemas.microsoft.com/office/drawing/2014/main" id="{32D8916F-3B49-4CE5-A084-B9CD20524E1A}"/>
              </a:ext>
            </a:extLst>
          </p:cNvPr>
          <p:cNvSpPr txBox="1"/>
          <p:nvPr/>
        </p:nvSpPr>
        <p:spPr>
          <a:xfrm>
            <a:off x="10987917" y="7753103"/>
            <a:ext cx="7463747" cy="1384995"/>
          </a:xfrm>
          <a:prstGeom prst="rect">
            <a:avLst/>
          </a:prstGeom>
          <a:noFill/>
        </p:spPr>
        <p:txBody>
          <a:bodyPr wrap="square" rtlCol="0">
            <a:spAutoFit/>
          </a:bodyPr>
          <a:lstStyle/>
          <a:p>
            <a:pPr lvl="1" algn="ctr"/>
            <a:r>
              <a:rPr lang="da-DK" sz="2400" b="1" dirty="0"/>
              <a:t>November/december</a:t>
            </a:r>
          </a:p>
          <a:p>
            <a:pPr lvl="1" algn="ctr"/>
            <a:r>
              <a:rPr lang="da-DK" dirty="0"/>
              <a:t>–</a:t>
            </a:r>
            <a:r>
              <a:rPr lang="da-DK" b="1" dirty="0"/>
              <a:t> </a:t>
            </a:r>
            <a:r>
              <a:rPr lang="da-DK" dirty="0"/>
              <a:t>Myndighedernes behandling af vurderingsudvalget indstilling, dertil fremsendelse af tilsagns- og afslagsbreve</a:t>
            </a:r>
          </a:p>
          <a:p>
            <a:pPr marL="800100" lvl="1" indent="-342900">
              <a:buFont typeface="Arial" panose="020B0604020202020204" pitchFamily="34" charset="0"/>
              <a:buChar char="•"/>
            </a:pPr>
            <a:endParaRPr lang="da-DK" sz="2400" dirty="0"/>
          </a:p>
        </p:txBody>
      </p:sp>
      <p:sp>
        <p:nvSpPr>
          <p:cNvPr id="16" name="Tekstfelt 15">
            <a:extLst>
              <a:ext uri="{FF2B5EF4-FFF2-40B4-BE49-F238E27FC236}">
                <a16:creationId xmlns:a16="http://schemas.microsoft.com/office/drawing/2014/main" id="{ECABB0B9-8561-1DC2-7FEC-1AEB321FC83C}"/>
              </a:ext>
            </a:extLst>
          </p:cNvPr>
          <p:cNvSpPr txBox="1"/>
          <p:nvPr/>
        </p:nvSpPr>
        <p:spPr>
          <a:xfrm rot="19016226">
            <a:off x="649763" y="4753883"/>
            <a:ext cx="4503410" cy="830997"/>
          </a:xfrm>
          <a:prstGeom prst="rect">
            <a:avLst/>
          </a:prstGeom>
          <a:noFill/>
        </p:spPr>
        <p:txBody>
          <a:bodyPr wrap="square" rtlCol="0">
            <a:spAutoFit/>
          </a:bodyPr>
          <a:lstStyle/>
          <a:p>
            <a:pPr lvl="1"/>
            <a:r>
              <a:rPr lang="da-DK" sz="2400" b="1" dirty="0"/>
              <a:t>2. juli </a:t>
            </a:r>
            <a:r>
              <a:rPr lang="da-DK" sz="2400" dirty="0"/>
              <a:t>– Publicering af opslag</a:t>
            </a:r>
          </a:p>
          <a:p>
            <a:pPr marL="800100" lvl="1" indent="-342900">
              <a:buFont typeface="Arial" panose="020B0604020202020204" pitchFamily="34" charset="0"/>
              <a:buChar char="•"/>
            </a:pPr>
            <a:endParaRPr lang="da-DK" sz="2400" dirty="0"/>
          </a:p>
        </p:txBody>
      </p:sp>
    </p:spTree>
    <p:extLst>
      <p:ext uri="{BB962C8B-B14F-4D97-AF65-F5344CB8AC3E}">
        <p14:creationId xmlns:p14="http://schemas.microsoft.com/office/powerpoint/2010/main" val="1979593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6C31"/>
        </a:solidFill>
        <a:effectLst/>
      </p:bgPr>
    </p:bg>
    <p:spTree>
      <p:nvGrpSpPr>
        <p:cNvPr id="1" name=""/>
        <p:cNvGrpSpPr/>
        <p:nvPr/>
      </p:nvGrpSpPr>
      <p:grpSpPr>
        <a:xfrm>
          <a:off x="0" y="0"/>
          <a:ext cx="0" cy="0"/>
          <a:chOff x="0" y="0"/>
          <a:chExt cx="0" cy="0"/>
        </a:xfrm>
      </p:grpSpPr>
      <p:grpSp>
        <p:nvGrpSpPr>
          <p:cNvPr id="2" name="Group 2"/>
          <p:cNvGrpSpPr>
            <a:grpSpLocks noChangeAspect="1"/>
          </p:cNvGrpSpPr>
          <p:nvPr/>
        </p:nvGrpSpPr>
        <p:grpSpPr>
          <a:xfrm>
            <a:off x="982274" y="9578269"/>
            <a:ext cx="337449" cy="300156"/>
            <a:chOff x="0" y="0"/>
            <a:chExt cx="449932" cy="400209"/>
          </a:xfrm>
        </p:grpSpPr>
        <p:sp>
          <p:nvSpPr>
            <p:cNvPr id="3" name="Freeform 3"/>
            <p:cNvSpPr/>
            <p:nvPr/>
          </p:nvSpPr>
          <p:spPr>
            <a:xfrm>
              <a:off x="0" y="0"/>
              <a:ext cx="449961" cy="400177"/>
            </a:xfrm>
            <a:custGeom>
              <a:avLst/>
              <a:gdLst/>
              <a:ahLst/>
              <a:cxnLst/>
              <a:rect l="l" t="t" r="r" b="b"/>
              <a:pathLst>
                <a:path w="449961" h="400177">
                  <a:moveTo>
                    <a:pt x="0" y="0"/>
                  </a:moveTo>
                  <a:lnTo>
                    <a:pt x="449961" y="0"/>
                  </a:lnTo>
                  <a:lnTo>
                    <a:pt x="449961" y="400177"/>
                  </a:lnTo>
                  <a:lnTo>
                    <a:pt x="0" y="400177"/>
                  </a:lnTo>
                  <a:lnTo>
                    <a:pt x="0" y="0"/>
                  </a:lnTo>
                  <a:close/>
                </a:path>
              </a:pathLst>
            </a:custGeom>
            <a:solidFill>
              <a:srgbClr val="000000">
                <a:alpha val="0"/>
              </a:srgbClr>
            </a:solidFill>
          </p:spPr>
        </p:sp>
      </p:grpSp>
      <p:grpSp>
        <p:nvGrpSpPr>
          <p:cNvPr id="6" name="Group 6"/>
          <p:cNvGrpSpPr/>
          <p:nvPr/>
        </p:nvGrpSpPr>
        <p:grpSpPr>
          <a:xfrm>
            <a:off x="-2567064" y="7150505"/>
            <a:ext cx="2558902" cy="1455381"/>
            <a:chOff x="0" y="0"/>
            <a:chExt cx="3411870" cy="1940508"/>
          </a:xfrm>
        </p:grpSpPr>
        <p:sp>
          <p:nvSpPr>
            <p:cNvPr id="7" name="Freeform 7"/>
            <p:cNvSpPr/>
            <p:nvPr/>
          </p:nvSpPr>
          <p:spPr>
            <a:xfrm>
              <a:off x="0" y="0"/>
              <a:ext cx="3411870" cy="1940508"/>
            </a:xfrm>
            <a:custGeom>
              <a:avLst/>
              <a:gdLst/>
              <a:ahLst/>
              <a:cxnLst/>
              <a:rect l="l" t="t" r="r" b="b"/>
              <a:pathLst>
                <a:path w="3411870" h="1940508">
                  <a:moveTo>
                    <a:pt x="0" y="0"/>
                  </a:moveTo>
                  <a:lnTo>
                    <a:pt x="3411870" y="0"/>
                  </a:lnTo>
                  <a:lnTo>
                    <a:pt x="3411870" y="1940508"/>
                  </a:lnTo>
                  <a:lnTo>
                    <a:pt x="0" y="1940508"/>
                  </a:lnTo>
                  <a:close/>
                </a:path>
              </a:pathLst>
            </a:custGeom>
            <a:solidFill>
              <a:srgbClr val="000000">
                <a:alpha val="0"/>
              </a:srgbClr>
            </a:solidFill>
          </p:spPr>
        </p:sp>
        <p:sp>
          <p:nvSpPr>
            <p:cNvPr id="8" name="TextBox 8"/>
            <p:cNvSpPr txBox="1"/>
            <p:nvPr/>
          </p:nvSpPr>
          <p:spPr>
            <a:xfrm>
              <a:off x="0" y="-38100"/>
              <a:ext cx="3411870" cy="1978608"/>
            </a:xfrm>
            <a:prstGeom prst="rect">
              <a:avLst/>
            </a:prstGeom>
          </p:spPr>
          <p:txBody>
            <a:bodyPr lIns="0" tIns="0" rIns="0" bIns="0" rtlCol="0" anchor="b"/>
            <a:lstStyle/>
            <a:p>
              <a:pPr algn="r">
                <a:lnSpc>
                  <a:spcPts val="1621"/>
                </a:lnSpc>
              </a:pPr>
              <a:r>
                <a:rPr lang="en-US" sz="1351" b="1">
                  <a:solidFill>
                    <a:srgbClr val="808080"/>
                  </a:solidFill>
                  <a:latin typeface="Arial Bold"/>
                  <a:ea typeface="Arial Bold"/>
                  <a:cs typeface="Arial Bold"/>
                  <a:sym typeface="Arial Bold"/>
                </a:rPr>
                <a:t>Tips:</a:t>
              </a:r>
            </a:p>
            <a:p>
              <a:pPr algn="r">
                <a:lnSpc>
                  <a:spcPts val="1621"/>
                </a:lnSpc>
              </a:pPr>
              <a:r>
                <a:rPr lang="en-US" sz="1351">
                  <a:solidFill>
                    <a:srgbClr val="808080"/>
                  </a:solidFill>
                  <a:latin typeface="Arial"/>
                  <a:ea typeface="Arial"/>
                  <a:cs typeface="Arial"/>
                  <a:sym typeface="Arial"/>
                </a:rPr>
                <a:t>For at fremhæve et naturligt hierarki i overskriften eller differentiere evt. skrift i tekstniveau (overskrift og underoverskrift) bruges de indrammede temafarver</a:t>
              </a:r>
            </a:p>
          </p:txBody>
        </p:sp>
      </p:grpSp>
      <p:grpSp>
        <p:nvGrpSpPr>
          <p:cNvPr id="9" name="Group 9"/>
          <p:cNvGrpSpPr>
            <a:grpSpLocks noChangeAspect="1"/>
          </p:cNvGrpSpPr>
          <p:nvPr/>
        </p:nvGrpSpPr>
        <p:grpSpPr>
          <a:xfrm>
            <a:off x="-2972322" y="0"/>
            <a:ext cx="2756032" cy="1551363"/>
            <a:chOff x="0" y="0"/>
            <a:chExt cx="3674709" cy="2068484"/>
          </a:xfrm>
        </p:grpSpPr>
        <p:sp>
          <p:nvSpPr>
            <p:cNvPr id="10" name="Freeform 10"/>
            <p:cNvSpPr/>
            <p:nvPr/>
          </p:nvSpPr>
          <p:spPr>
            <a:xfrm>
              <a:off x="0" y="0"/>
              <a:ext cx="3674745" cy="2068449"/>
            </a:xfrm>
            <a:custGeom>
              <a:avLst/>
              <a:gdLst/>
              <a:ahLst/>
              <a:cxnLst/>
              <a:rect l="l" t="t" r="r" b="b"/>
              <a:pathLst>
                <a:path w="3674745" h="2068449">
                  <a:moveTo>
                    <a:pt x="0" y="0"/>
                  </a:moveTo>
                  <a:lnTo>
                    <a:pt x="3674745" y="0"/>
                  </a:lnTo>
                  <a:lnTo>
                    <a:pt x="3674745" y="2068449"/>
                  </a:lnTo>
                  <a:lnTo>
                    <a:pt x="0" y="2068449"/>
                  </a:lnTo>
                  <a:lnTo>
                    <a:pt x="0" y="0"/>
                  </a:lnTo>
                  <a:close/>
                </a:path>
              </a:pathLst>
            </a:custGeom>
            <a:blipFill>
              <a:blip r:embed="rId2"/>
              <a:stretch>
                <a:fillRect t="-40" b="-41"/>
              </a:stretch>
            </a:blipFill>
          </p:spPr>
        </p:sp>
      </p:grpSp>
      <p:grpSp>
        <p:nvGrpSpPr>
          <p:cNvPr id="11" name="Group 11"/>
          <p:cNvGrpSpPr>
            <a:grpSpLocks noChangeAspect="1"/>
          </p:cNvGrpSpPr>
          <p:nvPr/>
        </p:nvGrpSpPr>
        <p:grpSpPr>
          <a:xfrm>
            <a:off x="-2575121" y="8675224"/>
            <a:ext cx="2353241" cy="1611333"/>
            <a:chOff x="0" y="0"/>
            <a:chExt cx="3137655" cy="2148444"/>
          </a:xfrm>
        </p:grpSpPr>
        <p:sp>
          <p:nvSpPr>
            <p:cNvPr id="12" name="Freeform 12"/>
            <p:cNvSpPr/>
            <p:nvPr/>
          </p:nvSpPr>
          <p:spPr>
            <a:xfrm>
              <a:off x="0" y="0"/>
              <a:ext cx="3137662" cy="2148459"/>
            </a:xfrm>
            <a:custGeom>
              <a:avLst/>
              <a:gdLst/>
              <a:ahLst/>
              <a:cxnLst/>
              <a:rect l="l" t="t" r="r" b="b"/>
              <a:pathLst>
                <a:path w="3137662" h="2148459">
                  <a:moveTo>
                    <a:pt x="0" y="0"/>
                  </a:moveTo>
                  <a:lnTo>
                    <a:pt x="3137662" y="0"/>
                  </a:lnTo>
                  <a:lnTo>
                    <a:pt x="3137662" y="2148459"/>
                  </a:lnTo>
                  <a:lnTo>
                    <a:pt x="0" y="2148459"/>
                  </a:lnTo>
                  <a:lnTo>
                    <a:pt x="0" y="0"/>
                  </a:lnTo>
                  <a:close/>
                </a:path>
              </a:pathLst>
            </a:custGeom>
            <a:blipFill>
              <a:blip r:embed="rId3"/>
              <a:stretch>
                <a:fillRect/>
              </a:stretch>
            </a:blipFill>
          </p:spPr>
        </p:sp>
      </p:grpSp>
      <p:grpSp>
        <p:nvGrpSpPr>
          <p:cNvPr id="13" name="Group 13"/>
          <p:cNvGrpSpPr/>
          <p:nvPr/>
        </p:nvGrpSpPr>
        <p:grpSpPr>
          <a:xfrm>
            <a:off x="-2109975" y="9006523"/>
            <a:ext cx="1870913" cy="1204859"/>
            <a:chOff x="0" y="0"/>
            <a:chExt cx="2494551" cy="1606479"/>
          </a:xfrm>
        </p:grpSpPr>
        <p:sp>
          <p:nvSpPr>
            <p:cNvPr id="14" name="Freeform 14"/>
            <p:cNvSpPr/>
            <p:nvPr/>
          </p:nvSpPr>
          <p:spPr>
            <a:xfrm>
              <a:off x="0" y="0"/>
              <a:ext cx="2494534" cy="1606423"/>
            </a:xfrm>
            <a:custGeom>
              <a:avLst/>
              <a:gdLst/>
              <a:ahLst/>
              <a:cxnLst/>
              <a:rect l="l" t="t" r="r" b="b"/>
              <a:pathLst>
                <a:path w="2494534" h="1606423">
                  <a:moveTo>
                    <a:pt x="12700" y="0"/>
                  </a:moveTo>
                  <a:lnTo>
                    <a:pt x="2481834" y="0"/>
                  </a:lnTo>
                  <a:cubicBezTo>
                    <a:pt x="2488819" y="0"/>
                    <a:pt x="2494534" y="5715"/>
                    <a:pt x="2494534" y="12700"/>
                  </a:cubicBezTo>
                  <a:lnTo>
                    <a:pt x="2494534" y="1593723"/>
                  </a:lnTo>
                  <a:cubicBezTo>
                    <a:pt x="2494534" y="1600708"/>
                    <a:pt x="2488819" y="1606423"/>
                    <a:pt x="2481834" y="1606423"/>
                  </a:cubicBezTo>
                  <a:lnTo>
                    <a:pt x="12700" y="1606423"/>
                  </a:lnTo>
                  <a:cubicBezTo>
                    <a:pt x="5715" y="1606423"/>
                    <a:pt x="0" y="1600708"/>
                    <a:pt x="0" y="1593723"/>
                  </a:cubicBezTo>
                  <a:lnTo>
                    <a:pt x="0" y="12700"/>
                  </a:lnTo>
                  <a:cubicBezTo>
                    <a:pt x="0" y="5715"/>
                    <a:pt x="5715" y="0"/>
                    <a:pt x="12700" y="0"/>
                  </a:cubicBezTo>
                  <a:moveTo>
                    <a:pt x="12700" y="25400"/>
                  </a:moveTo>
                  <a:lnTo>
                    <a:pt x="12700" y="12700"/>
                  </a:lnTo>
                  <a:lnTo>
                    <a:pt x="25400" y="12700"/>
                  </a:lnTo>
                  <a:lnTo>
                    <a:pt x="25400" y="1593723"/>
                  </a:lnTo>
                  <a:lnTo>
                    <a:pt x="12700" y="1593723"/>
                  </a:lnTo>
                  <a:lnTo>
                    <a:pt x="12700" y="1581023"/>
                  </a:lnTo>
                  <a:lnTo>
                    <a:pt x="2481834" y="1581023"/>
                  </a:lnTo>
                  <a:lnTo>
                    <a:pt x="2481834" y="1593723"/>
                  </a:lnTo>
                  <a:lnTo>
                    <a:pt x="2469134" y="1593723"/>
                  </a:lnTo>
                  <a:lnTo>
                    <a:pt x="2469134" y="12700"/>
                  </a:lnTo>
                  <a:lnTo>
                    <a:pt x="2481834" y="12700"/>
                  </a:lnTo>
                  <a:lnTo>
                    <a:pt x="2481834" y="25400"/>
                  </a:lnTo>
                  <a:lnTo>
                    <a:pt x="12700" y="25400"/>
                  </a:lnTo>
                  <a:close/>
                </a:path>
              </a:pathLst>
            </a:custGeom>
            <a:solidFill>
              <a:srgbClr val="FF0000"/>
            </a:solidFill>
          </p:spPr>
        </p:sp>
      </p:grpSp>
      <p:grpSp>
        <p:nvGrpSpPr>
          <p:cNvPr id="15" name="Group 15"/>
          <p:cNvGrpSpPr>
            <a:grpSpLocks noChangeAspect="1"/>
          </p:cNvGrpSpPr>
          <p:nvPr/>
        </p:nvGrpSpPr>
        <p:grpSpPr>
          <a:xfrm>
            <a:off x="13335735" y="489478"/>
            <a:ext cx="4434925" cy="1318908"/>
            <a:chOff x="0" y="0"/>
            <a:chExt cx="5913234" cy="1758544"/>
          </a:xfrm>
        </p:grpSpPr>
        <p:sp>
          <p:nvSpPr>
            <p:cNvPr id="16" name="Freeform 16"/>
            <p:cNvSpPr/>
            <p:nvPr/>
          </p:nvSpPr>
          <p:spPr>
            <a:xfrm>
              <a:off x="0" y="0"/>
              <a:ext cx="5913247" cy="1758569"/>
            </a:xfrm>
            <a:custGeom>
              <a:avLst/>
              <a:gdLst/>
              <a:ahLst/>
              <a:cxnLst/>
              <a:rect l="l" t="t" r="r" b="b"/>
              <a:pathLst>
                <a:path w="5913247" h="1758569">
                  <a:moveTo>
                    <a:pt x="0" y="0"/>
                  </a:moveTo>
                  <a:lnTo>
                    <a:pt x="5913247" y="0"/>
                  </a:lnTo>
                  <a:lnTo>
                    <a:pt x="5913247" y="1758569"/>
                  </a:lnTo>
                  <a:lnTo>
                    <a:pt x="0" y="1758569"/>
                  </a:lnTo>
                  <a:lnTo>
                    <a:pt x="0" y="0"/>
                  </a:lnTo>
                  <a:close/>
                </a:path>
              </a:pathLst>
            </a:custGeom>
            <a:solidFill>
              <a:srgbClr val="000000">
                <a:alpha val="0"/>
              </a:srgbClr>
            </a:solidFill>
          </p:spPr>
        </p:sp>
      </p:grpSp>
      <p:grpSp>
        <p:nvGrpSpPr>
          <p:cNvPr id="17" name="Group 17"/>
          <p:cNvGrpSpPr/>
          <p:nvPr/>
        </p:nvGrpSpPr>
        <p:grpSpPr>
          <a:xfrm>
            <a:off x="2297317" y="11547075"/>
            <a:ext cx="7283722" cy="302428"/>
            <a:chOff x="0" y="0"/>
            <a:chExt cx="9711629" cy="403237"/>
          </a:xfrm>
        </p:grpSpPr>
        <p:sp>
          <p:nvSpPr>
            <p:cNvPr id="18" name="Freeform 18"/>
            <p:cNvSpPr/>
            <p:nvPr/>
          </p:nvSpPr>
          <p:spPr>
            <a:xfrm>
              <a:off x="0" y="0"/>
              <a:ext cx="9711629" cy="403237"/>
            </a:xfrm>
            <a:custGeom>
              <a:avLst/>
              <a:gdLst/>
              <a:ahLst/>
              <a:cxnLst/>
              <a:rect l="l" t="t" r="r" b="b"/>
              <a:pathLst>
                <a:path w="9711629" h="403237">
                  <a:moveTo>
                    <a:pt x="0" y="0"/>
                  </a:moveTo>
                  <a:lnTo>
                    <a:pt x="9711629" y="0"/>
                  </a:lnTo>
                  <a:lnTo>
                    <a:pt x="9711629" y="403237"/>
                  </a:lnTo>
                  <a:lnTo>
                    <a:pt x="0" y="403237"/>
                  </a:lnTo>
                  <a:close/>
                </a:path>
              </a:pathLst>
            </a:custGeom>
            <a:solidFill>
              <a:srgbClr val="000000">
                <a:alpha val="0"/>
              </a:srgbClr>
            </a:solidFill>
          </p:spPr>
        </p:sp>
        <p:sp>
          <p:nvSpPr>
            <p:cNvPr id="19" name="TextBox 19"/>
            <p:cNvSpPr txBox="1"/>
            <p:nvPr/>
          </p:nvSpPr>
          <p:spPr>
            <a:xfrm>
              <a:off x="0" y="-28575"/>
              <a:ext cx="9711629" cy="431812"/>
            </a:xfrm>
            <a:prstGeom prst="rect">
              <a:avLst/>
            </a:prstGeom>
          </p:spPr>
          <p:txBody>
            <a:bodyPr lIns="0" tIns="0" rIns="0" bIns="0" rtlCol="0" anchor="b"/>
            <a:lstStyle/>
            <a:p>
              <a:pPr algn="l">
                <a:lnSpc>
                  <a:spcPts val="1441"/>
                </a:lnSpc>
              </a:pPr>
              <a:r>
                <a:rPr lang="en-US" sz="1200">
                  <a:solidFill>
                    <a:srgbClr val="BFBFBF"/>
                  </a:solidFill>
                  <a:latin typeface="Arial"/>
                  <a:ea typeface="Arial"/>
                  <a:cs typeface="Arial"/>
                  <a:sym typeface="Arial"/>
                </a:rPr>
                <a:t>/ Landbrugsstyrelsen / Titel på præsentation</a:t>
              </a:r>
            </a:p>
          </p:txBody>
        </p:sp>
      </p:grpSp>
      <p:grpSp>
        <p:nvGrpSpPr>
          <p:cNvPr id="20" name="Group 20"/>
          <p:cNvGrpSpPr/>
          <p:nvPr/>
        </p:nvGrpSpPr>
        <p:grpSpPr>
          <a:xfrm>
            <a:off x="1638437" y="11547075"/>
            <a:ext cx="597063" cy="302428"/>
            <a:chOff x="0" y="0"/>
            <a:chExt cx="796084" cy="403237"/>
          </a:xfrm>
        </p:grpSpPr>
        <p:sp>
          <p:nvSpPr>
            <p:cNvPr id="21" name="Freeform 21"/>
            <p:cNvSpPr/>
            <p:nvPr/>
          </p:nvSpPr>
          <p:spPr>
            <a:xfrm>
              <a:off x="0" y="0"/>
              <a:ext cx="796084" cy="403237"/>
            </a:xfrm>
            <a:custGeom>
              <a:avLst/>
              <a:gdLst/>
              <a:ahLst/>
              <a:cxnLst/>
              <a:rect l="l" t="t" r="r" b="b"/>
              <a:pathLst>
                <a:path w="796084" h="403237">
                  <a:moveTo>
                    <a:pt x="0" y="0"/>
                  </a:moveTo>
                  <a:lnTo>
                    <a:pt x="796084" y="0"/>
                  </a:lnTo>
                  <a:lnTo>
                    <a:pt x="796084" y="403237"/>
                  </a:lnTo>
                  <a:lnTo>
                    <a:pt x="0" y="403237"/>
                  </a:lnTo>
                  <a:close/>
                </a:path>
              </a:pathLst>
            </a:custGeom>
            <a:solidFill>
              <a:srgbClr val="000000">
                <a:alpha val="0"/>
              </a:srgbClr>
            </a:solidFill>
          </p:spPr>
        </p:sp>
        <p:sp>
          <p:nvSpPr>
            <p:cNvPr id="22" name="TextBox 22"/>
            <p:cNvSpPr txBox="1"/>
            <p:nvPr/>
          </p:nvSpPr>
          <p:spPr>
            <a:xfrm>
              <a:off x="0" y="-28575"/>
              <a:ext cx="796084" cy="431812"/>
            </a:xfrm>
            <a:prstGeom prst="rect">
              <a:avLst/>
            </a:prstGeom>
          </p:spPr>
          <p:txBody>
            <a:bodyPr lIns="0" tIns="0" rIns="0" bIns="0" rtlCol="0" anchor="b"/>
            <a:lstStyle/>
            <a:p>
              <a:pPr algn="r">
                <a:lnSpc>
                  <a:spcPts val="1441"/>
                </a:lnSpc>
              </a:pPr>
              <a:r>
                <a:rPr lang="en-US" sz="1200">
                  <a:solidFill>
                    <a:srgbClr val="BFBFBF"/>
                  </a:solidFill>
                  <a:latin typeface="Arial"/>
                  <a:ea typeface="Arial"/>
                  <a:cs typeface="Arial"/>
                  <a:sym typeface="Arial"/>
                </a:rPr>
                <a:t>20</a:t>
              </a:r>
            </a:p>
          </p:txBody>
        </p:sp>
      </p:grpSp>
      <p:grpSp>
        <p:nvGrpSpPr>
          <p:cNvPr id="23" name="Group 23"/>
          <p:cNvGrpSpPr/>
          <p:nvPr/>
        </p:nvGrpSpPr>
        <p:grpSpPr>
          <a:xfrm>
            <a:off x="978164" y="3526075"/>
            <a:ext cx="13143068" cy="3147719"/>
            <a:chOff x="0" y="0"/>
            <a:chExt cx="17524091" cy="4196959"/>
          </a:xfrm>
        </p:grpSpPr>
        <p:sp>
          <p:nvSpPr>
            <p:cNvPr id="24" name="Freeform 24"/>
            <p:cNvSpPr/>
            <p:nvPr/>
          </p:nvSpPr>
          <p:spPr>
            <a:xfrm>
              <a:off x="0" y="0"/>
              <a:ext cx="17524090" cy="4196959"/>
            </a:xfrm>
            <a:custGeom>
              <a:avLst/>
              <a:gdLst/>
              <a:ahLst/>
              <a:cxnLst/>
              <a:rect l="l" t="t" r="r" b="b"/>
              <a:pathLst>
                <a:path w="17524090" h="4196959">
                  <a:moveTo>
                    <a:pt x="0" y="0"/>
                  </a:moveTo>
                  <a:lnTo>
                    <a:pt x="17524090" y="0"/>
                  </a:lnTo>
                  <a:lnTo>
                    <a:pt x="17524090" y="4196959"/>
                  </a:lnTo>
                  <a:lnTo>
                    <a:pt x="0" y="4196959"/>
                  </a:lnTo>
                  <a:close/>
                </a:path>
              </a:pathLst>
            </a:custGeom>
            <a:solidFill>
              <a:srgbClr val="000000">
                <a:alpha val="0"/>
              </a:srgbClr>
            </a:solidFill>
          </p:spPr>
        </p:sp>
        <p:sp>
          <p:nvSpPr>
            <p:cNvPr id="25" name="TextBox 25"/>
            <p:cNvSpPr txBox="1"/>
            <p:nvPr/>
          </p:nvSpPr>
          <p:spPr>
            <a:xfrm>
              <a:off x="0" y="-190500"/>
              <a:ext cx="17524091" cy="4387459"/>
            </a:xfrm>
            <a:prstGeom prst="rect">
              <a:avLst/>
            </a:prstGeom>
          </p:spPr>
          <p:txBody>
            <a:bodyPr lIns="0" tIns="0" rIns="0" bIns="0" rtlCol="0" anchor="ctr"/>
            <a:lstStyle/>
            <a:p>
              <a:pPr algn="l">
                <a:lnSpc>
                  <a:spcPts val="11889"/>
                </a:lnSpc>
              </a:pPr>
              <a:r>
                <a:rPr lang="en-US" sz="9907" b="1" dirty="0" err="1">
                  <a:solidFill>
                    <a:srgbClr val="FFFFFF"/>
                  </a:solidFill>
                  <a:latin typeface="Arial Bold"/>
                  <a:ea typeface="Arial Bold"/>
                  <a:cs typeface="Arial Bold"/>
                  <a:sym typeface="Arial Bold"/>
                </a:rPr>
                <a:t>Spørgsmål</a:t>
              </a:r>
              <a:endParaRPr lang="en-US" sz="9907" b="1" dirty="0">
                <a:solidFill>
                  <a:srgbClr val="FFFFFF"/>
                </a:solidFill>
                <a:latin typeface="Arial Bold"/>
                <a:ea typeface="Arial Bold"/>
                <a:cs typeface="Arial Bold"/>
                <a:sym typeface="Arial Bold"/>
              </a:endParaRPr>
            </a:p>
          </p:txBody>
        </p:sp>
      </p:grpSp>
      <p:sp>
        <p:nvSpPr>
          <p:cNvPr id="27" name="TextBox 27"/>
          <p:cNvSpPr txBox="1"/>
          <p:nvPr/>
        </p:nvSpPr>
        <p:spPr>
          <a:xfrm>
            <a:off x="18441532" y="-13200"/>
            <a:ext cx="2489746" cy="2009410"/>
          </a:xfrm>
          <a:prstGeom prst="rect">
            <a:avLst/>
          </a:prstGeom>
        </p:spPr>
        <p:txBody>
          <a:bodyPr lIns="0" tIns="0" rIns="0" bIns="0" rtlCol="0" anchor="t">
            <a:spAutoFit/>
          </a:bodyPr>
          <a:lstStyle/>
          <a:p>
            <a:pPr algn="l">
              <a:lnSpc>
                <a:spcPts val="1621"/>
              </a:lnSpc>
            </a:pPr>
            <a:r>
              <a:rPr lang="en-US" sz="1351" b="1">
                <a:solidFill>
                  <a:srgbClr val="808080"/>
                </a:solidFill>
                <a:latin typeface="Arial Bold"/>
                <a:ea typeface="Arial Bold"/>
                <a:cs typeface="Arial Bold"/>
                <a:sym typeface="Arial Bold"/>
              </a:rPr>
              <a:t>Gitter- og hjælpelinjer</a:t>
            </a:r>
          </a:p>
          <a:p>
            <a:pPr algn="l">
              <a:lnSpc>
                <a:spcPts val="1621"/>
              </a:lnSpc>
            </a:pPr>
            <a:r>
              <a:rPr lang="en-US" sz="1351">
                <a:solidFill>
                  <a:srgbClr val="808080"/>
                </a:solidFill>
                <a:latin typeface="Arial"/>
                <a:ea typeface="Arial"/>
                <a:cs typeface="Arial"/>
                <a:sym typeface="Arial"/>
              </a:rPr>
              <a:t>For at se gitter- og hjælpelinjer</a:t>
            </a:r>
          </a:p>
          <a:p>
            <a:pPr algn="l">
              <a:lnSpc>
                <a:spcPts val="1621"/>
              </a:lnSpc>
            </a:pPr>
            <a:r>
              <a:rPr lang="en-US" sz="1351" b="1">
                <a:solidFill>
                  <a:srgbClr val="808080"/>
                </a:solidFill>
                <a:latin typeface="Arial Bold"/>
                <a:ea typeface="Arial Bold"/>
                <a:cs typeface="Arial Bold"/>
                <a:sym typeface="Arial Bold"/>
              </a:rPr>
              <a:t>1.</a:t>
            </a:r>
            <a:r>
              <a:rPr lang="en-US" sz="1351">
                <a:solidFill>
                  <a:srgbClr val="808080"/>
                </a:solidFill>
                <a:latin typeface="Arial"/>
                <a:ea typeface="Arial"/>
                <a:cs typeface="Arial"/>
                <a:sym typeface="Arial"/>
              </a:rPr>
              <a:t> Klik på </a:t>
            </a:r>
            <a:r>
              <a:rPr lang="en-US" sz="1351" b="1">
                <a:solidFill>
                  <a:srgbClr val="808080"/>
                </a:solidFill>
                <a:latin typeface="Arial Bold"/>
                <a:ea typeface="Arial Bold"/>
                <a:cs typeface="Arial Bold"/>
                <a:sym typeface="Arial Bold"/>
              </a:rPr>
              <a:t>Vis</a:t>
            </a:r>
          </a:p>
          <a:p>
            <a:pPr algn="l">
              <a:lnSpc>
                <a:spcPts val="1621"/>
              </a:lnSpc>
            </a:pPr>
            <a:r>
              <a:rPr lang="en-US" sz="1351" b="1">
                <a:solidFill>
                  <a:srgbClr val="808080"/>
                </a:solidFill>
                <a:latin typeface="Arial Bold"/>
                <a:ea typeface="Arial Bold"/>
                <a:cs typeface="Arial Bold"/>
                <a:sym typeface="Arial Bold"/>
              </a:rPr>
              <a:t>2.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Gitterlinjer</a:t>
            </a:r>
          </a:p>
          <a:p>
            <a:pPr algn="l">
              <a:lnSpc>
                <a:spcPts val="1621"/>
              </a:lnSpc>
            </a:pPr>
            <a:r>
              <a:rPr lang="en-US" sz="1351">
                <a:solidFill>
                  <a:srgbClr val="808080"/>
                </a:solidFill>
                <a:latin typeface="Arial"/>
                <a:ea typeface="Arial"/>
                <a:cs typeface="Arial"/>
                <a:sym typeface="Arial"/>
              </a:rPr>
              <a:t>og/eller </a:t>
            </a:r>
            <a:r>
              <a:rPr lang="en-US" sz="1351" b="1">
                <a:solidFill>
                  <a:srgbClr val="808080"/>
                </a:solidFill>
                <a:latin typeface="Arial Bold"/>
                <a:ea typeface="Arial Bold"/>
                <a:cs typeface="Arial Bold"/>
                <a:sym typeface="Arial Bold"/>
              </a:rPr>
              <a:t>Hjælpelinjer</a:t>
            </a:r>
          </a:p>
          <a:p>
            <a:pPr algn="l">
              <a:lnSpc>
                <a:spcPts val="1621"/>
              </a:lnSpc>
            </a:pPr>
            <a:endParaRPr lang="en-US" sz="1351" b="1">
              <a:solidFill>
                <a:srgbClr val="808080"/>
              </a:solidFill>
              <a:latin typeface="Arial Bold"/>
              <a:ea typeface="Arial Bold"/>
              <a:cs typeface="Arial Bold"/>
              <a:sym typeface="Arial Bold"/>
            </a:endParaRPr>
          </a:p>
          <a:p>
            <a:pPr algn="l">
              <a:lnSpc>
                <a:spcPts val="1621"/>
              </a:lnSpc>
            </a:pPr>
            <a:r>
              <a:rPr lang="en-US" sz="1351" b="1">
                <a:solidFill>
                  <a:srgbClr val="808080"/>
                </a:solidFill>
                <a:latin typeface="Arial Bold"/>
                <a:ea typeface="Arial Bold"/>
                <a:cs typeface="Arial Bold"/>
                <a:sym typeface="Arial Bold"/>
              </a:rPr>
              <a:t>Tip</a:t>
            </a:r>
            <a:r>
              <a:rPr lang="en-US" sz="1351">
                <a:solidFill>
                  <a:srgbClr val="808080"/>
                </a:solidFill>
                <a:latin typeface="Arial"/>
                <a:ea typeface="Arial"/>
                <a:cs typeface="Arial"/>
                <a:sym typeface="Arial"/>
              </a:rPr>
              <a:t>: Alt + F9 for hurtig visning af hjælpelinjer</a:t>
            </a:r>
          </a:p>
        </p:txBody>
      </p:sp>
      <p:sp>
        <p:nvSpPr>
          <p:cNvPr id="28" name="TextBox 28"/>
          <p:cNvSpPr txBox="1"/>
          <p:nvPr/>
        </p:nvSpPr>
        <p:spPr>
          <a:xfrm>
            <a:off x="-3085811" y="1758185"/>
            <a:ext cx="2939922" cy="246011"/>
          </a:xfrm>
          <a:prstGeom prst="rect">
            <a:avLst/>
          </a:prstGeom>
        </p:spPr>
        <p:txBody>
          <a:bodyPr lIns="0" tIns="0" rIns="0" bIns="0" rtlCol="0" anchor="t">
            <a:spAutoFit/>
          </a:bodyPr>
          <a:lstStyle/>
          <a:p>
            <a:pPr algn="r">
              <a:lnSpc>
                <a:spcPts val="1621"/>
              </a:lnSpc>
            </a:pPr>
            <a:r>
              <a:rPr lang="en-US" sz="1351">
                <a:solidFill>
                  <a:srgbClr val="808080"/>
                </a:solidFill>
                <a:latin typeface="Arial"/>
                <a:ea typeface="Arial"/>
                <a:cs typeface="Arial"/>
                <a:sym typeface="Arial"/>
              </a:rPr>
              <a:t>Maks tre linjer i stor typografi</a:t>
            </a:r>
          </a:p>
        </p:txBody>
      </p:sp>
      <p:pic>
        <p:nvPicPr>
          <p:cNvPr id="29" name="Billede 28">
            <a:extLst>
              <a:ext uri="{FF2B5EF4-FFF2-40B4-BE49-F238E27FC236}">
                <a16:creationId xmlns:a16="http://schemas.microsoft.com/office/drawing/2014/main" id="{A22EDD4C-B997-492D-8D41-E695C8D3590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173200" y="991505"/>
            <a:ext cx="2971800" cy="151727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noChangeAspect="1"/>
          </p:cNvGrpSpPr>
          <p:nvPr/>
        </p:nvGrpSpPr>
        <p:grpSpPr>
          <a:xfrm>
            <a:off x="982274" y="9578269"/>
            <a:ext cx="337449" cy="300156"/>
            <a:chOff x="0" y="0"/>
            <a:chExt cx="449932" cy="400209"/>
          </a:xfrm>
        </p:grpSpPr>
        <p:sp>
          <p:nvSpPr>
            <p:cNvPr id="3" name="Freeform 3"/>
            <p:cNvSpPr/>
            <p:nvPr/>
          </p:nvSpPr>
          <p:spPr>
            <a:xfrm>
              <a:off x="0" y="0"/>
              <a:ext cx="449961" cy="400177"/>
            </a:xfrm>
            <a:custGeom>
              <a:avLst/>
              <a:gdLst/>
              <a:ahLst/>
              <a:cxnLst/>
              <a:rect l="l" t="t" r="r" b="b"/>
              <a:pathLst>
                <a:path w="449961" h="400177">
                  <a:moveTo>
                    <a:pt x="0" y="0"/>
                  </a:moveTo>
                  <a:lnTo>
                    <a:pt x="449961" y="0"/>
                  </a:lnTo>
                  <a:lnTo>
                    <a:pt x="449961" y="400177"/>
                  </a:lnTo>
                  <a:lnTo>
                    <a:pt x="0" y="400177"/>
                  </a:lnTo>
                  <a:lnTo>
                    <a:pt x="0" y="0"/>
                  </a:lnTo>
                  <a:close/>
                </a:path>
              </a:pathLst>
            </a:custGeom>
            <a:solidFill>
              <a:srgbClr val="000000">
                <a:alpha val="0"/>
              </a:srgbClr>
            </a:solidFill>
          </p:spPr>
        </p:sp>
      </p:grpSp>
      <p:grpSp>
        <p:nvGrpSpPr>
          <p:cNvPr id="4" name="Group 4"/>
          <p:cNvGrpSpPr>
            <a:grpSpLocks noChangeAspect="1"/>
          </p:cNvGrpSpPr>
          <p:nvPr/>
        </p:nvGrpSpPr>
        <p:grpSpPr>
          <a:xfrm>
            <a:off x="-1592295" y="4842003"/>
            <a:ext cx="1381944" cy="302013"/>
            <a:chOff x="0" y="0"/>
            <a:chExt cx="1842592" cy="402685"/>
          </a:xfrm>
        </p:grpSpPr>
        <p:sp>
          <p:nvSpPr>
            <p:cNvPr id="5" name="Freeform 5"/>
            <p:cNvSpPr/>
            <p:nvPr/>
          </p:nvSpPr>
          <p:spPr>
            <a:xfrm>
              <a:off x="0" y="0"/>
              <a:ext cx="1842643" cy="402717"/>
            </a:xfrm>
            <a:custGeom>
              <a:avLst/>
              <a:gdLst/>
              <a:ahLst/>
              <a:cxnLst/>
              <a:rect l="l" t="t" r="r" b="b"/>
              <a:pathLst>
                <a:path w="1842643" h="402717">
                  <a:moveTo>
                    <a:pt x="0" y="0"/>
                  </a:moveTo>
                  <a:lnTo>
                    <a:pt x="1842643" y="0"/>
                  </a:lnTo>
                  <a:lnTo>
                    <a:pt x="1842643" y="402717"/>
                  </a:lnTo>
                  <a:lnTo>
                    <a:pt x="0" y="402717"/>
                  </a:lnTo>
                  <a:lnTo>
                    <a:pt x="0" y="0"/>
                  </a:lnTo>
                  <a:close/>
                </a:path>
              </a:pathLst>
            </a:custGeom>
            <a:blipFill>
              <a:blip r:embed="rId2"/>
              <a:stretch>
                <a:fillRect r="2" b="7"/>
              </a:stretch>
            </a:blipFill>
          </p:spPr>
        </p:sp>
      </p:grpSp>
      <p:grpSp>
        <p:nvGrpSpPr>
          <p:cNvPr id="6" name="Group 6"/>
          <p:cNvGrpSpPr/>
          <p:nvPr/>
        </p:nvGrpSpPr>
        <p:grpSpPr>
          <a:xfrm>
            <a:off x="-3718256" y="5527746"/>
            <a:ext cx="3718256" cy="2217725"/>
            <a:chOff x="0" y="0"/>
            <a:chExt cx="4957675" cy="2956966"/>
          </a:xfrm>
        </p:grpSpPr>
        <p:sp>
          <p:nvSpPr>
            <p:cNvPr id="7" name="Freeform 7"/>
            <p:cNvSpPr/>
            <p:nvPr/>
          </p:nvSpPr>
          <p:spPr>
            <a:xfrm>
              <a:off x="0" y="0"/>
              <a:ext cx="4957675" cy="2956966"/>
            </a:xfrm>
            <a:custGeom>
              <a:avLst/>
              <a:gdLst/>
              <a:ahLst/>
              <a:cxnLst/>
              <a:rect l="l" t="t" r="r" b="b"/>
              <a:pathLst>
                <a:path w="4957675" h="2956966">
                  <a:moveTo>
                    <a:pt x="0" y="0"/>
                  </a:moveTo>
                  <a:lnTo>
                    <a:pt x="4957675" y="0"/>
                  </a:lnTo>
                  <a:lnTo>
                    <a:pt x="4957675" y="2956966"/>
                  </a:lnTo>
                  <a:lnTo>
                    <a:pt x="0" y="2956966"/>
                  </a:lnTo>
                  <a:close/>
                </a:path>
              </a:pathLst>
            </a:custGeom>
            <a:solidFill>
              <a:srgbClr val="000000">
                <a:alpha val="0"/>
              </a:srgbClr>
            </a:solidFill>
          </p:spPr>
        </p:sp>
        <p:sp>
          <p:nvSpPr>
            <p:cNvPr id="8" name="TextBox 8"/>
            <p:cNvSpPr txBox="1"/>
            <p:nvPr/>
          </p:nvSpPr>
          <p:spPr>
            <a:xfrm>
              <a:off x="0" y="-38100"/>
              <a:ext cx="4957675" cy="2995066"/>
            </a:xfrm>
            <a:prstGeom prst="rect">
              <a:avLst/>
            </a:prstGeom>
          </p:spPr>
          <p:txBody>
            <a:bodyPr lIns="0" tIns="0" rIns="0" bIns="0" rtlCol="0" anchor="b"/>
            <a:lstStyle/>
            <a:p>
              <a:pPr algn="r">
                <a:lnSpc>
                  <a:spcPts val="1621"/>
                </a:lnSpc>
              </a:pPr>
              <a:r>
                <a:rPr lang="en-US" sz="1351" b="1">
                  <a:solidFill>
                    <a:srgbClr val="808080"/>
                  </a:solidFill>
                  <a:latin typeface="Arial Bold"/>
                  <a:ea typeface="Arial Bold"/>
                  <a:cs typeface="Arial Bold"/>
                  <a:sym typeface="Arial Bold"/>
                </a:rPr>
                <a:t>For at indsætte Sidehoved og sidefod</a:t>
              </a:r>
            </a:p>
            <a:p>
              <a:pPr algn="r">
                <a:lnSpc>
                  <a:spcPts val="1621"/>
                </a:lnSpc>
              </a:pPr>
              <a:r>
                <a:rPr lang="en-US" sz="1351" b="1">
                  <a:solidFill>
                    <a:srgbClr val="808080"/>
                  </a:solidFill>
                  <a:latin typeface="Arial Bold"/>
                  <a:ea typeface="Arial Bold"/>
                  <a:cs typeface="Arial Bold"/>
                  <a:sym typeface="Arial Bold"/>
                </a:rPr>
                <a:t>1.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Indsæt</a:t>
              </a:r>
              <a:r>
                <a:rPr lang="en-US" sz="1351">
                  <a:solidFill>
                    <a:srgbClr val="808080"/>
                  </a:solidFill>
                  <a:latin typeface="Arial"/>
                  <a:ea typeface="Arial"/>
                  <a:cs typeface="Arial"/>
                  <a:sym typeface="Arial"/>
                </a:rPr>
                <a:t> i topmenuen </a:t>
              </a:r>
            </a:p>
            <a:p>
              <a:pPr algn="r">
                <a:lnSpc>
                  <a:spcPts val="1621"/>
                </a:lnSpc>
              </a:pPr>
              <a:r>
                <a:rPr lang="en-US" sz="1351" b="1">
                  <a:solidFill>
                    <a:srgbClr val="808080"/>
                  </a:solidFill>
                  <a:latin typeface="Arial Bold"/>
                  <a:ea typeface="Arial Bold"/>
                  <a:cs typeface="Arial Bold"/>
                  <a:sym typeface="Arial Bold"/>
                </a:rPr>
                <a:t>2.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Sidehoved og Sidefod</a:t>
              </a:r>
            </a:p>
            <a:p>
              <a:pPr algn="r">
                <a:lnSpc>
                  <a:spcPts val="1621"/>
                </a:lnSpc>
              </a:pPr>
              <a:r>
                <a:rPr lang="en-US" sz="1351" b="1">
                  <a:solidFill>
                    <a:srgbClr val="808080"/>
                  </a:solidFill>
                  <a:latin typeface="Arial Bold"/>
                  <a:ea typeface="Arial Bold"/>
                  <a:cs typeface="Arial Bold"/>
                  <a:sym typeface="Arial Bold"/>
                </a:rPr>
                <a:t>3. </a:t>
              </a:r>
              <a:r>
                <a:rPr lang="en-US" sz="1351">
                  <a:solidFill>
                    <a:srgbClr val="808080"/>
                  </a:solidFill>
                  <a:latin typeface="Arial"/>
                  <a:ea typeface="Arial"/>
                  <a:cs typeface="Arial"/>
                  <a:sym typeface="Arial"/>
                </a:rPr>
                <a:t>Sæt hak i </a:t>
              </a:r>
              <a:r>
                <a:rPr lang="en-US" sz="1351" b="1">
                  <a:solidFill>
                    <a:srgbClr val="808080"/>
                  </a:solidFill>
                  <a:latin typeface="Arial Bold"/>
                  <a:ea typeface="Arial Bold"/>
                  <a:cs typeface="Arial Bold"/>
                  <a:sym typeface="Arial Bold"/>
                </a:rPr>
                <a:t>Slidenummer</a:t>
              </a:r>
            </a:p>
            <a:p>
              <a:pPr algn="r">
                <a:lnSpc>
                  <a:spcPts val="1621"/>
                </a:lnSpc>
              </a:pPr>
              <a:r>
                <a:rPr lang="en-US" sz="1351" b="1">
                  <a:solidFill>
                    <a:srgbClr val="808080"/>
                  </a:solidFill>
                  <a:latin typeface="Arial Bold"/>
                  <a:ea typeface="Arial Bold"/>
                  <a:cs typeface="Arial Bold"/>
                  <a:sym typeface="Arial Bold"/>
                </a:rPr>
                <a:t>4. </a:t>
              </a:r>
              <a:r>
                <a:rPr lang="en-US" sz="1351">
                  <a:solidFill>
                    <a:srgbClr val="808080"/>
                  </a:solidFill>
                  <a:latin typeface="Arial"/>
                  <a:ea typeface="Arial"/>
                  <a:cs typeface="Arial"/>
                  <a:sym typeface="Arial"/>
                </a:rPr>
                <a:t>Indsæt ønsket indhold i </a:t>
              </a:r>
              <a:r>
                <a:rPr lang="en-US" sz="1351" b="1">
                  <a:solidFill>
                    <a:srgbClr val="808080"/>
                  </a:solidFill>
                  <a:latin typeface="Arial Bold"/>
                  <a:ea typeface="Arial Bold"/>
                  <a:cs typeface="Arial Bold"/>
                  <a:sym typeface="Arial Bold"/>
                </a:rPr>
                <a:t>Sidefod</a:t>
              </a:r>
            </a:p>
            <a:p>
              <a:pPr algn="r">
                <a:lnSpc>
                  <a:spcPts val="1621"/>
                </a:lnSpc>
              </a:pPr>
              <a:r>
                <a:rPr lang="en-US" sz="1351" b="1">
                  <a:solidFill>
                    <a:srgbClr val="808080"/>
                  </a:solidFill>
                  <a:latin typeface="Arial Bold"/>
                  <a:ea typeface="Arial Bold"/>
                  <a:cs typeface="Arial Bold"/>
                  <a:sym typeface="Arial Bold"/>
                </a:rPr>
                <a:t>5.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Anvend på alle</a:t>
              </a:r>
            </a:p>
            <a:p>
              <a:pPr algn="r">
                <a:lnSpc>
                  <a:spcPts val="1621"/>
                </a:lnSpc>
              </a:pPr>
              <a:endParaRPr lang="en-US" sz="1351" b="1">
                <a:solidFill>
                  <a:srgbClr val="808080"/>
                </a:solidFill>
                <a:latin typeface="Arial Bold"/>
                <a:ea typeface="Arial Bold"/>
                <a:cs typeface="Arial Bold"/>
                <a:sym typeface="Arial Bold"/>
              </a:endParaRPr>
            </a:p>
            <a:p>
              <a:pPr algn="r">
                <a:lnSpc>
                  <a:spcPts val="1621"/>
                </a:lnSpc>
              </a:pPr>
              <a:r>
                <a:rPr lang="en-US" sz="1351" b="1">
                  <a:solidFill>
                    <a:srgbClr val="808080"/>
                  </a:solidFill>
                  <a:latin typeface="Arial Bold"/>
                  <a:ea typeface="Arial Bold"/>
                  <a:cs typeface="Arial Bold"/>
                  <a:sym typeface="Arial Bold"/>
                </a:rPr>
                <a:t>Tips: </a:t>
              </a:r>
              <a:r>
                <a:rPr lang="en-US" sz="1351">
                  <a:solidFill>
                    <a:srgbClr val="808080"/>
                  </a:solidFill>
                  <a:latin typeface="Arial"/>
                  <a:ea typeface="Arial"/>
                  <a:cs typeface="Arial"/>
                  <a:sym typeface="Arial"/>
                </a:rPr>
                <a:t>Gør det som det sidste før du gemmer filen, så det slår igennem på alle sider </a:t>
              </a:r>
            </a:p>
          </p:txBody>
        </p:sp>
      </p:grpSp>
      <p:grpSp>
        <p:nvGrpSpPr>
          <p:cNvPr id="9" name="Group 9"/>
          <p:cNvGrpSpPr>
            <a:grpSpLocks noChangeAspect="1"/>
          </p:cNvGrpSpPr>
          <p:nvPr/>
        </p:nvGrpSpPr>
        <p:grpSpPr>
          <a:xfrm>
            <a:off x="-3694589" y="7850412"/>
            <a:ext cx="3472195" cy="2482230"/>
            <a:chOff x="0" y="0"/>
            <a:chExt cx="4629593" cy="3309640"/>
          </a:xfrm>
        </p:grpSpPr>
        <p:sp>
          <p:nvSpPr>
            <p:cNvPr id="10" name="Freeform 10"/>
            <p:cNvSpPr/>
            <p:nvPr/>
          </p:nvSpPr>
          <p:spPr>
            <a:xfrm>
              <a:off x="0" y="0"/>
              <a:ext cx="4629531" cy="3309620"/>
            </a:xfrm>
            <a:custGeom>
              <a:avLst/>
              <a:gdLst/>
              <a:ahLst/>
              <a:cxnLst/>
              <a:rect l="l" t="t" r="r" b="b"/>
              <a:pathLst>
                <a:path w="4629531" h="3309620">
                  <a:moveTo>
                    <a:pt x="0" y="0"/>
                  </a:moveTo>
                  <a:lnTo>
                    <a:pt x="4629531" y="0"/>
                  </a:lnTo>
                  <a:lnTo>
                    <a:pt x="4629531" y="3309620"/>
                  </a:lnTo>
                  <a:lnTo>
                    <a:pt x="0" y="3309620"/>
                  </a:lnTo>
                  <a:lnTo>
                    <a:pt x="0" y="0"/>
                  </a:lnTo>
                  <a:close/>
                </a:path>
              </a:pathLst>
            </a:custGeom>
            <a:blipFill>
              <a:blip r:embed="rId3"/>
              <a:stretch>
                <a:fillRect r="-1"/>
              </a:stretch>
            </a:blipFill>
          </p:spPr>
        </p:sp>
      </p:grpSp>
      <p:grpSp>
        <p:nvGrpSpPr>
          <p:cNvPr id="11" name="Group 11"/>
          <p:cNvGrpSpPr/>
          <p:nvPr/>
        </p:nvGrpSpPr>
        <p:grpSpPr>
          <a:xfrm>
            <a:off x="-3521047" y="9248037"/>
            <a:ext cx="2500517" cy="446684"/>
            <a:chOff x="0" y="0"/>
            <a:chExt cx="3334023" cy="595579"/>
          </a:xfrm>
        </p:grpSpPr>
        <p:sp>
          <p:nvSpPr>
            <p:cNvPr id="12" name="Freeform 12"/>
            <p:cNvSpPr/>
            <p:nvPr/>
          </p:nvSpPr>
          <p:spPr>
            <a:xfrm>
              <a:off x="0" y="0"/>
              <a:ext cx="3334004" cy="595630"/>
            </a:xfrm>
            <a:custGeom>
              <a:avLst/>
              <a:gdLst/>
              <a:ahLst/>
              <a:cxnLst/>
              <a:rect l="l" t="t" r="r" b="b"/>
              <a:pathLst>
                <a:path w="3334004" h="595630">
                  <a:moveTo>
                    <a:pt x="9525" y="0"/>
                  </a:moveTo>
                  <a:lnTo>
                    <a:pt x="3324479" y="0"/>
                  </a:lnTo>
                  <a:cubicBezTo>
                    <a:pt x="3329686" y="0"/>
                    <a:pt x="3334004" y="4318"/>
                    <a:pt x="3334004" y="9525"/>
                  </a:cubicBezTo>
                  <a:lnTo>
                    <a:pt x="3334004" y="586105"/>
                  </a:lnTo>
                  <a:cubicBezTo>
                    <a:pt x="3334004" y="591312"/>
                    <a:pt x="3329686" y="595630"/>
                    <a:pt x="3324479" y="595630"/>
                  </a:cubicBezTo>
                  <a:lnTo>
                    <a:pt x="9525" y="595630"/>
                  </a:lnTo>
                  <a:cubicBezTo>
                    <a:pt x="4318" y="595630"/>
                    <a:pt x="0" y="591312"/>
                    <a:pt x="0" y="586105"/>
                  </a:cubicBezTo>
                  <a:lnTo>
                    <a:pt x="0" y="9525"/>
                  </a:lnTo>
                  <a:cubicBezTo>
                    <a:pt x="0" y="4318"/>
                    <a:pt x="4318" y="0"/>
                    <a:pt x="9525" y="0"/>
                  </a:cubicBezTo>
                  <a:moveTo>
                    <a:pt x="9525" y="19050"/>
                  </a:moveTo>
                  <a:lnTo>
                    <a:pt x="9525" y="9525"/>
                  </a:lnTo>
                  <a:lnTo>
                    <a:pt x="19050" y="9525"/>
                  </a:lnTo>
                  <a:lnTo>
                    <a:pt x="19050" y="586105"/>
                  </a:lnTo>
                  <a:lnTo>
                    <a:pt x="9525" y="586105"/>
                  </a:lnTo>
                  <a:lnTo>
                    <a:pt x="9525" y="576580"/>
                  </a:lnTo>
                  <a:lnTo>
                    <a:pt x="3324479" y="576580"/>
                  </a:lnTo>
                  <a:lnTo>
                    <a:pt x="3324479" y="586105"/>
                  </a:lnTo>
                  <a:lnTo>
                    <a:pt x="3314954" y="586105"/>
                  </a:lnTo>
                  <a:lnTo>
                    <a:pt x="3314954" y="9525"/>
                  </a:lnTo>
                  <a:lnTo>
                    <a:pt x="3324479" y="9525"/>
                  </a:lnTo>
                  <a:lnTo>
                    <a:pt x="3324479" y="19050"/>
                  </a:lnTo>
                  <a:lnTo>
                    <a:pt x="9525" y="19050"/>
                  </a:lnTo>
                  <a:close/>
                </a:path>
              </a:pathLst>
            </a:custGeom>
            <a:solidFill>
              <a:srgbClr val="FF0000"/>
            </a:solidFill>
          </p:spPr>
        </p:sp>
      </p:grpSp>
      <p:grpSp>
        <p:nvGrpSpPr>
          <p:cNvPr id="13" name="Group 13"/>
          <p:cNvGrpSpPr/>
          <p:nvPr/>
        </p:nvGrpSpPr>
        <p:grpSpPr>
          <a:xfrm>
            <a:off x="1226758" y="9605704"/>
            <a:ext cx="448550" cy="302428"/>
            <a:chOff x="0" y="0"/>
            <a:chExt cx="598067" cy="403237"/>
          </a:xfrm>
        </p:grpSpPr>
        <p:sp>
          <p:nvSpPr>
            <p:cNvPr id="14" name="Freeform 14"/>
            <p:cNvSpPr/>
            <p:nvPr/>
          </p:nvSpPr>
          <p:spPr>
            <a:xfrm>
              <a:off x="0" y="0"/>
              <a:ext cx="598067" cy="403237"/>
            </a:xfrm>
            <a:custGeom>
              <a:avLst/>
              <a:gdLst/>
              <a:ahLst/>
              <a:cxnLst/>
              <a:rect l="l" t="t" r="r" b="b"/>
              <a:pathLst>
                <a:path w="598067" h="403237">
                  <a:moveTo>
                    <a:pt x="0" y="0"/>
                  </a:moveTo>
                  <a:lnTo>
                    <a:pt x="598067" y="0"/>
                  </a:lnTo>
                  <a:lnTo>
                    <a:pt x="598067" y="403237"/>
                  </a:lnTo>
                  <a:lnTo>
                    <a:pt x="0" y="403237"/>
                  </a:lnTo>
                  <a:close/>
                </a:path>
              </a:pathLst>
            </a:custGeom>
            <a:solidFill>
              <a:srgbClr val="000000">
                <a:alpha val="0"/>
              </a:srgbClr>
            </a:solidFill>
          </p:spPr>
        </p:sp>
        <p:sp>
          <p:nvSpPr>
            <p:cNvPr id="15" name="TextBox 15"/>
            <p:cNvSpPr txBox="1"/>
            <p:nvPr/>
          </p:nvSpPr>
          <p:spPr>
            <a:xfrm>
              <a:off x="0" y="-28575"/>
              <a:ext cx="598067" cy="431812"/>
            </a:xfrm>
            <a:prstGeom prst="rect">
              <a:avLst/>
            </a:prstGeom>
          </p:spPr>
          <p:txBody>
            <a:bodyPr lIns="0" tIns="0" rIns="0" bIns="0" rtlCol="0" anchor="b"/>
            <a:lstStyle/>
            <a:p>
              <a:pPr algn="r">
                <a:lnSpc>
                  <a:spcPts val="1441"/>
                </a:lnSpc>
              </a:pPr>
              <a:r>
                <a:rPr lang="en-US" sz="1200">
                  <a:solidFill>
                    <a:srgbClr val="003127"/>
                  </a:solidFill>
                  <a:latin typeface="Arial"/>
                  <a:ea typeface="Arial"/>
                  <a:cs typeface="Arial"/>
                  <a:sym typeface="Arial"/>
                </a:rPr>
                <a:t>15</a:t>
              </a:r>
            </a:p>
          </p:txBody>
        </p:sp>
      </p:grpSp>
      <p:grpSp>
        <p:nvGrpSpPr>
          <p:cNvPr id="17" name="Group 17"/>
          <p:cNvGrpSpPr/>
          <p:nvPr/>
        </p:nvGrpSpPr>
        <p:grpSpPr>
          <a:xfrm>
            <a:off x="1723945" y="9471380"/>
            <a:ext cx="8484629" cy="436753"/>
            <a:chOff x="0" y="0"/>
            <a:chExt cx="11312838" cy="582337"/>
          </a:xfrm>
        </p:grpSpPr>
        <p:sp>
          <p:nvSpPr>
            <p:cNvPr id="18" name="Freeform 18"/>
            <p:cNvSpPr/>
            <p:nvPr/>
          </p:nvSpPr>
          <p:spPr>
            <a:xfrm>
              <a:off x="0" y="0"/>
              <a:ext cx="11312838" cy="582337"/>
            </a:xfrm>
            <a:custGeom>
              <a:avLst/>
              <a:gdLst/>
              <a:ahLst/>
              <a:cxnLst/>
              <a:rect l="l" t="t" r="r" b="b"/>
              <a:pathLst>
                <a:path w="11312838" h="582337">
                  <a:moveTo>
                    <a:pt x="0" y="0"/>
                  </a:moveTo>
                  <a:lnTo>
                    <a:pt x="11312838" y="0"/>
                  </a:lnTo>
                  <a:lnTo>
                    <a:pt x="11312838" y="582337"/>
                  </a:lnTo>
                  <a:lnTo>
                    <a:pt x="0" y="582337"/>
                  </a:lnTo>
                  <a:close/>
                </a:path>
              </a:pathLst>
            </a:custGeom>
            <a:solidFill>
              <a:srgbClr val="000000">
                <a:alpha val="0"/>
              </a:srgbClr>
            </a:solidFill>
          </p:spPr>
        </p:sp>
        <p:sp>
          <p:nvSpPr>
            <p:cNvPr id="19" name="TextBox 19"/>
            <p:cNvSpPr txBox="1"/>
            <p:nvPr/>
          </p:nvSpPr>
          <p:spPr>
            <a:xfrm>
              <a:off x="0" y="-28575"/>
              <a:ext cx="11312838" cy="610912"/>
            </a:xfrm>
            <a:prstGeom prst="rect">
              <a:avLst/>
            </a:prstGeom>
          </p:spPr>
          <p:txBody>
            <a:bodyPr lIns="0" tIns="0" rIns="0" bIns="0" rtlCol="0" anchor="b"/>
            <a:lstStyle/>
            <a:p>
              <a:pPr algn="l">
                <a:lnSpc>
                  <a:spcPts val="1441"/>
                </a:lnSpc>
              </a:pPr>
              <a:r>
                <a:rPr lang="en-US" sz="1200">
                  <a:solidFill>
                    <a:srgbClr val="003127"/>
                  </a:solidFill>
                  <a:latin typeface="Arial"/>
                  <a:ea typeface="Arial"/>
                  <a:cs typeface="Arial"/>
                  <a:sym typeface="Arial"/>
                </a:rPr>
                <a:t>/ Styrelsen for Grøn Arealomlægning &amp; Vandmiljø/Projektnavn</a:t>
              </a:r>
            </a:p>
          </p:txBody>
        </p:sp>
      </p:grpSp>
      <p:sp>
        <p:nvSpPr>
          <p:cNvPr id="21" name="TextBox 21"/>
          <p:cNvSpPr txBox="1"/>
          <p:nvPr/>
        </p:nvSpPr>
        <p:spPr>
          <a:xfrm>
            <a:off x="-3611436" y="1770638"/>
            <a:ext cx="3467436" cy="2948862"/>
          </a:xfrm>
          <a:prstGeom prst="rect">
            <a:avLst/>
          </a:prstGeom>
        </p:spPr>
        <p:txBody>
          <a:bodyPr lIns="0" tIns="0" rIns="0" bIns="0" rtlCol="0" anchor="t">
            <a:spAutoFit/>
          </a:bodyPr>
          <a:lstStyle/>
          <a:p>
            <a:pPr algn="r">
              <a:lnSpc>
                <a:spcPts val="1621"/>
              </a:lnSpc>
            </a:pPr>
            <a:r>
              <a:rPr lang="en-US" sz="1351" b="1">
                <a:solidFill>
                  <a:srgbClr val="808080"/>
                </a:solidFill>
                <a:latin typeface="Arial Bold"/>
                <a:ea typeface="Arial Bold"/>
                <a:cs typeface="Arial Bold"/>
                <a:sym typeface="Arial Bold"/>
              </a:rPr>
              <a:t>Tekst-typografier</a:t>
            </a:r>
          </a:p>
          <a:p>
            <a:pPr algn="r">
              <a:lnSpc>
                <a:spcPts val="1621"/>
              </a:lnSpc>
            </a:pPr>
            <a:r>
              <a:rPr lang="en-US" sz="1351">
                <a:solidFill>
                  <a:srgbClr val="808080"/>
                </a:solidFill>
                <a:latin typeface="Arial"/>
                <a:ea typeface="Arial"/>
                <a:cs typeface="Arial"/>
                <a:sym typeface="Arial"/>
              </a:rPr>
              <a:t>Brug </a:t>
            </a:r>
            <a:r>
              <a:rPr lang="en-US" sz="1351" b="1">
                <a:solidFill>
                  <a:srgbClr val="808080"/>
                </a:solidFill>
                <a:latin typeface="Arial Bold"/>
                <a:ea typeface="Arial Bold"/>
                <a:cs typeface="Arial Bold"/>
                <a:sym typeface="Arial Bold"/>
              </a:rPr>
              <a:t>TAB</a:t>
            </a:r>
            <a:r>
              <a:rPr lang="en-US" sz="1351">
                <a:solidFill>
                  <a:srgbClr val="808080"/>
                </a:solidFill>
                <a:latin typeface="Arial"/>
                <a:ea typeface="Arial"/>
                <a:cs typeface="Arial"/>
                <a:sym typeface="Arial"/>
              </a:rPr>
              <a:t> for at gå frem i tekst-niveauer</a:t>
            </a:r>
          </a:p>
          <a:p>
            <a:pPr algn="r">
              <a:lnSpc>
                <a:spcPts val="1621"/>
              </a:lnSpc>
            </a:pPr>
            <a:endParaRPr lang="en-US" sz="1351">
              <a:solidFill>
                <a:srgbClr val="808080"/>
              </a:solidFill>
              <a:latin typeface="Arial"/>
              <a:ea typeface="Arial"/>
              <a:cs typeface="Arial"/>
              <a:sym typeface="Arial"/>
            </a:endParaRPr>
          </a:p>
          <a:p>
            <a:pPr algn="r">
              <a:lnSpc>
                <a:spcPts val="1621"/>
              </a:lnSpc>
            </a:pPr>
            <a:r>
              <a:rPr lang="en-US" sz="1351">
                <a:solidFill>
                  <a:srgbClr val="808080"/>
                </a:solidFill>
                <a:latin typeface="Arial"/>
                <a:ea typeface="Arial"/>
                <a:cs typeface="Arial"/>
                <a:sym typeface="Arial"/>
              </a:rPr>
              <a:t>Niveau 1 = Tekst 20 pkt.</a:t>
            </a:r>
          </a:p>
          <a:p>
            <a:pPr algn="r">
              <a:lnSpc>
                <a:spcPts val="1621"/>
              </a:lnSpc>
            </a:pPr>
            <a:r>
              <a:rPr lang="en-US" sz="1351">
                <a:solidFill>
                  <a:srgbClr val="808080"/>
                </a:solidFill>
                <a:latin typeface="Arial"/>
                <a:ea typeface="Arial"/>
                <a:cs typeface="Arial"/>
                <a:sym typeface="Arial"/>
              </a:rPr>
              <a:t>Niveau 2 = Punkt-liste 20 pkt.</a:t>
            </a:r>
          </a:p>
          <a:p>
            <a:pPr algn="r">
              <a:lnSpc>
                <a:spcPts val="1621"/>
              </a:lnSpc>
            </a:pPr>
            <a:r>
              <a:rPr lang="en-US" sz="1351">
                <a:solidFill>
                  <a:srgbClr val="808080"/>
                </a:solidFill>
                <a:latin typeface="Arial"/>
                <a:ea typeface="Arial"/>
                <a:cs typeface="Arial"/>
                <a:sym typeface="Arial"/>
              </a:rPr>
              <a:t>Niveau 3 = Punkt-liste 18 pkt.</a:t>
            </a:r>
          </a:p>
          <a:p>
            <a:pPr algn="r">
              <a:lnSpc>
                <a:spcPts val="1621"/>
              </a:lnSpc>
            </a:pPr>
            <a:r>
              <a:rPr lang="en-US" sz="1351">
                <a:solidFill>
                  <a:srgbClr val="808080"/>
                </a:solidFill>
                <a:latin typeface="Arial"/>
                <a:ea typeface="Arial"/>
                <a:cs typeface="Arial"/>
                <a:sym typeface="Arial"/>
              </a:rPr>
              <a:t>Niveau 4-9 = Punkt-liste 18 pkt.</a:t>
            </a:r>
          </a:p>
          <a:p>
            <a:pPr algn="r">
              <a:lnSpc>
                <a:spcPts val="1621"/>
              </a:lnSpc>
            </a:pPr>
            <a:endParaRPr lang="en-US" sz="1351">
              <a:solidFill>
                <a:srgbClr val="808080"/>
              </a:solidFill>
              <a:latin typeface="Arial"/>
              <a:ea typeface="Arial"/>
              <a:cs typeface="Arial"/>
              <a:sym typeface="Arial"/>
            </a:endParaRPr>
          </a:p>
          <a:p>
            <a:pPr algn="r">
              <a:lnSpc>
                <a:spcPts val="1621"/>
              </a:lnSpc>
            </a:pPr>
            <a:r>
              <a:rPr lang="en-US" sz="1351">
                <a:solidFill>
                  <a:srgbClr val="808080"/>
                </a:solidFill>
                <a:latin typeface="Arial"/>
                <a:ea typeface="Arial"/>
                <a:cs typeface="Arial"/>
                <a:sym typeface="Arial"/>
              </a:rPr>
              <a:t>For at gå tilbage i tekst-niveauer, brug </a:t>
            </a:r>
            <a:r>
              <a:rPr lang="en-US" sz="1351" b="1">
                <a:solidFill>
                  <a:srgbClr val="808080"/>
                </a:solidFill>
                <a:latin typeface="Arial Bold"/>
                <a:ea typeface="Arial Bold"/>
                <a:cs typeface="Arial Bold"/>
                <a:sym typeface="Arial Bold"/>
              </a:rPr>
              <a:t>SHIFT + TAB</a:t>
            </a:r>
          </a:p>
          <a:p>
            <a:pPr algn="r">
              <a:lnSpc>
                <a:spcPts val="1621"/>
              </a:lnSpc>
            </a:pPr>
            <a:endParaRPr lang="en-US" sz="1351" b="1">
              <a:solidFill>
                <a:srgbClr val="808080"/>
              </a:solidFill>
              <a:latin typeface="Arial Bold"/>
              <a:ea typeface="Arial Bold"/>
              <a:cs typeface="Arial Bold"/>
              <a:sym typeface="Arial Bold"/>
            </a:endParaRPr>
          </a:p>
          <a:p>
            <a:pPr algn="r">
              <a:lnSpc>
                <a:spcPts val="1621"/>
              </a:lnSpc>
            </a:pPr>
            <a:r>
              <a:rPr lang="en-US" sz="1351">
                <a:solidFill>
                  <a:srgbClr val="808080"/>
                </a:solidFill>
                <a:latin typeface="Arial"/>
                <a:ea typeface="Arial"/>
                <a:cs typeface="Arial"/>
                <a:sym typeface="Arial"/>
              </a:rPr>
              <a:t>Alternativt kan</a:t>
            </a:r>
          </a:p>
          <a:p>
            <a:pPr algn="r">
              <a:lnSpc>
                <a:spcPts val="1621"/>
              </a:lnSpc>
            </a:pPr>
            <a:r>
              <a:rPr lang="en-US" sz="1351" b="1">
                <a:solidFill>
                  <a:srgbClr val="808080"/>
                </a:solidFill>
                <a:latin typeface="Arial Bold"/>
                <a:ea typeface="Arial Bold"/>
                <a:cs typeface="Arial Bold"/>
                <a:sym typeface="Arial Bold"/>
              </a:rPr>
              <a:t>Forøg</a:t>
            </a:r>
            <a:r>
              <a:rPr lang="en-US" sz="1351">
                <a:solidFill>
                  <a:srgbClr val="808080"/>
                </a:solidFill>
                <a:latin typeface="Arial"/>
                <a:ea typeface="Arial"/>
                <a:cs typeface="Arial"/>
                <a:sym typeface="Arial"/>
              </a:rPr>
              <a:t> og </a:t>
            </a:r>
            <a:r>
              <a:rPr lang="en-US" sz="1351" b="1">
                <a:solidFill>
                  <a:srgbClr val="808080"/>
                </a:solidFill>
                <a:latin typeface="Arial Bold"/>
                <a:ea typeface="Arial Bold"/>
                <a:cs typeface="Arial Bold"/>
                <a:sym typeface="Arial Bold"/>
              </a:rPr>
              <a:t>Formindsk</a:t>
            </a:r>
            <a:r>
              <a:rPr lang="en-US" sz="1351">
                <a:solidFill>
                  <a:srgbClr val="808080"/>
                </a:solidFill>
                <a:latin typeface="Arial"/>
                <a:ea typeface="Arial"/>
                <a:cs typeface="Arial"/>
                <a:sym typeface="Arial"/>
              </a:rPr>
              <a:t> </a:t>
            </a:r>
          </a:p>
          <a:p>
            <a:pPr algn="r">
              <a:lnSpc>
                <a:spcPts val="1621"/>
              </a:lnSpc>
            </a:pPr>
            <a:r>
              <a:rPr lang="en-US" sz="1351">
                <a:solidFill>
                  <a:srgbClr val="808080"/>
                </a:solidFill>
                <a:latin typeface="Arial"/>
                <a:ea typeface="Arial"/>
                <a:cs typeface="Arial"/>
                <a:sym typeface="Arial"/>
              </a:rPr>
              <a:t>listeniveau bruges</a:t>
            </a:r>
          </a:p>
        </p:txBody>
      </p:sp>
      <p:sp>
        <p:nvSpPr>
          <p:cNvPr id="22" name="TextBox 22"/>
          <p:cNvSpPr txBox="1"/>
          <p:nvPr/>
        </p:nvSpPr>
        <p:spPr>
          <a:xfrm>
            <a:off x="978040" y="439749"/>
            <a:ext cx="16342414" cy="477182"/>
          </a:xfrm>
          <a:prstGeom prst="rect">
            <a:avLst/>
          </a:prstGeom>
        </p:spPr>
        <p:txBody>
          <a:bodyPr lIns="0" tIns="0" rIns="0" bIns="0" rtlCol="0" anchor="t">
            <a:spAutoFit/>
          </a:bodyPr>
          <a:lstStyle/>
          <a:p>
            <a:pPr algn="l">
              <a:lnSpc>
                <a:spcPts val="3728"/>
              </a:lnSpc>
            </a:pPr>
            <a:r>
              <a:rPr lang="en-US" sz="3452" b="1" dirty="0" err="1">
                <a:solidFill>
                  <a:srgbClr val="003127"/>
                </a:solidFill>
                <a:latin typeface="Arial Bold"/>
                <a:ea typeface="Arial Bold"/>
                <a:cs typeface="Arial Bold"/>
                <a:sym typeface="Arial Bold"/>
              </a:rPr>
              <a:t>Overblik</a:t>
            </a:r>
            <a:r>
              <a:rPr lang="en-US" sz="3452" b="1" dirty="0">
                <a:solidFill>
                  <a:srgbClr val="003127"/>
                </a:solidFill>
                <a:latin typeface="Arial Bold"/>
                <a:ea typeface="Arial Bold"/>
                <a:cs typeface="Arial Bold"/>
                <a:sym typeface="Arial Bold"/>
              </a:rPr>
              <a:t> over </a:t>
            </a:r>
            <a:r>
              <a:rPr lang="en-US" sz="3452" b="1" dirty="0" err="1">
                <a:solidFill>
                  <a:srgbClr val="003127"/>
                </a:solidFill>
                <a:latin typeface="Arial Bold"/>
                <a:ea typeface="Arial Bold"/>
                <a:cs typeface="Arial Bold"/>
                <a:sym typeface="Arial Bold"/>
              </a:rPr>
              <a:t>præsentation</a:t>
            </a:r>
            <a:endParaRPr lang="en-US" sz="3452" b="1" dirty="0">
              <a:solidFill>
                <a:srgbClr val="003127"/>
              </a:solidFill>
              <a:latin typeface="Arial Bold"/>
              <a:ea typeface="Arial Bold"/>
              <a:cs typeface="Arial Bold"/>
              <a:sym typeface="Arial Bold"/>
            </a:endParaRPr>
          </a:p>
        </p:txBody>
      </p:sp>
      <p:pic>
        <p:nvPicPr>
          <p:cNvPr id="23" name="Billede 22">
            <a:extLst>
              <a:ext uri="{FF2B5EF4-FFF2-40B4-BE49-F238E27FC236}">
                <a16:creationId xmlns:a16="http://schemas.microsoft.com/office/drawing/2014/main" id="{6DD0AA20-87E1-4E56-BE5F-03B13CBB165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859000" y="91784"/>
            <a:ext cx="2795089" cy="1427053"/>
          </a:xfrm>
          <a:prstGeom prst="rect">
            <a:avLst/>
          </a:prstGeom>
        </p:spPr>
      </p:pic>
      <p:sp>
        <p:nvSpPr>
          <p:cNvPr id="24" name="Tekstfelt 23">
            <a:extLst>
              <a:ext uri="{FF2B5EF4-FFF2-40B4-BE49-F238E27FC236}">
                <a16:creationId xmlns:a16="http://schemas.microsoft.com/office/drawing/2014/main" id="{3AE5BC5E-DB2E-42BD-9897-7804A7C018EE}"/>
              </a:ext>
            </a:extLst>
          </p:cNvPr>
          <p:cNvSpPr txBox="1"/>
          <p:nvPr/>
        </p:nvSpPr>
        <p:spPr>
          <a:xfrm>
            <a:off x="978040" y="1770638"/>
            <a:ext cx="11975960" cy="10515699"/>
          </a:xfrm>
          <a:prstGeom prst="rect">
            <a:avLst/>
          </a:prstGeom>
          <a:noFill/>
        </p:spPr>
        <p:txBody>
          <a:bodyPr wrap="square" rtlCol="0">
            <a:spAutoFit/>
          </a:bodyPr>
          <a:lstStyle/>
          <a:p>
            <a:pPr marL="457200" indent="-457200">
              <a:lnSpc>
                <a:spcPts val="4000"/>
              </a:lnSpc>
              <a:buAutoNum type="arabicPeriod"/>
            </a:pPr>
            <a:r>
              <a:rPr lang="da-DK" sz="3200" dirty="0">
                <a:latin typeface="+mj-lt"/>
              </a:rPr>
              <a:t>Om forskningsprogrammet</a:t>
            </a:r>
          </a:p>
          <a:p>
            <a:pPr marL="457200" indent="-457200">
              <a:lnSpc>
                <a:spcPts val="4000"/>
              </a:lnSpc>
              <a:buAutoNum type="arabicPeriod"/>
            </a:pPr>
            <a:r>
              <a:rPr lang="da-DK" sz="3200" dirty="0">
                <a:latin typeface="+mj-lt"/>
              </a:rPr>
              <a:t>Kategorisering af indsatserne</a:t>
            </a:r>
          </a:p>
          <a:p>
            <a:pPr marL="457200" indent="-457200">
              <a:lnSpc>
                <a:spcPts val="4000"/>
              </a:lnSpc>
              <a:buFontTx/>
              <a:buAutoNum type="arabicPeriod"/>
            </a:pPr>
            <a:r>
              <a:rPr lang="en-US" sz="3200" dirty="0">
                <a:solidFill>
                  <a:srgbClr val="003127"/>
                </a:solidFill>
                <a:ea typeface="Arial Bold"/>
                <a:cs typeface="Arial Bold"/>
                <a:sym typeface="Arial Bold"/>
              </a:rPr>
              <a:t>De </a:t>
            </a:r>
            <a:r>
              <a:rPr lang="en-US" sz="3200" dirty="0" err="1">
                <a:solidFill>
                  <a:srgbClr val="003127"/>
                </a:solidFill>
                <a:ea typeface="Arial Bold"/>
                <a:cs typeface="Arial Bold"/>
                <a:sym typeface="Arial Bold"/>
              </a:rPr>
              <a:t>beskrevne</a:t>
            </a:r>
            <a:r>
              <a:rPr lang="en-US" sz="3200" dirty="0">
                <a:solidFill>
                  <a:srgbClr val="003127"/>
                </a:solidFill>
                <a:ea typeface="Arial Bold"/>
                <a:cs typeface="Arial Bold"/>
                <a:sym typeface="Arial Bold"/>
              </a:rPr>
              <a:t> </a:t>
            </a:r>
            <a:r>
              <a:rPr lang="en-US" sz="3200" dirty="0" err="1">
                <a:solidFill>
                  <a:srgbClr val="003127"/>
                </a:solidFill>
                <a:ea typeface="Arial Bold"/>
                <a:cs typeface="Arial Bold"/>
                <a:sym typeface="Arial Bold"/>
              </a:rPr>
              <a:t>indsatsers</a:t>
            </a:r>
            <a:r>
              <a:rPr lang="en-US" sz="3200" dirty="0">
                <a:solidFill>
                  <a:srgbClr val="003127"/>
                </a:solidFill>
                <a:ea typeface="Arial Bold"/>
                <a:cs typeface="Arial Bold"/>
                <a:sym typeface="Arial Bold"/>
              </a:rPr>
              <a:t> </a:t>
            </a:r>
            <a:r>
              <a:rPr lang="en-US" sz="3200" dirty="0" err="1">
                <a:solidFill>
                  <a:srgbClr val="003127"/>
                </a:solidFill>
                <a:ea typeface="Arial Bold"/>
                <a:cs typeface="Arial Bold"/>
                <a:sym typeface="Arial Bold"/>
              </a:rPr>
              <a:t>beløbsrammer</a:t>
            </a:r>
            <a:endParaRPr lang="en-US" sz="3200" dirty="0">
              <a:solidFill>
                <a:srgbClr val="003127"/>
              </a:solidFill>
              <a:ea typeface="Arial Bold"/>
              <a:cs typeface="Arial Bold"/>
              <a:sym typeface="Arial Bold"/>
            </a:endParaRPr>
          </a:p>
          <a:p>
            <a:pPr marL="457200" indent="-457200">
              <a:lnSpc>
                <a:spcPts val="4000"/>
              </a:lnSpc>
              <a:buFontTx/>
              <a:buAutoNum type="arabicPeriod"/>
            </a:pPr>
            <a:r>
              <a:rPr lang="en-US" sz="3200" dirty="0" err="1">
                <a:solidFill>
                  <a:srgbClr val="003127"/>
                </a:solidFill>
                <a:ea typeface="Arial Bold"/>
                <a:cs typeface="Arial Bold"/>
                <a:sym typeface="Arial Bold"/>
              </a:rPr>
              <a:t>Særligt</a:t>
            </a:r>
            <a:r>
              <a:rPr lang="en-US" sz="3200" dirty="0">
                <a:solidFill>
                  <a:srgbClr val="003127"/>
                </a:solidFill>
                <a:ea typeface="Arial Bold"/>
                <a:cs typeface="Arial Bold"/>
                <a:sym typeface="Arial Bold"/>
              </a:rPr>
              <a:t> for </a:t>
            </a:r>
            <a:r>
              <a:rPr lang="en-US" sz="3200" dirty="0" err="1">
                <a:solidFill>
                  <a:srgbClr val="003127"/>
                </a:solidFill>
                <a:ea typeface="Arial Bold"/>
                <a:cs typeface="Arial Bold"/>
                <a:sym typeface="Arial Bold"/>
              </a:rPr>
              <a:t>indsatser</a:t>
            </a:r>
            <a:r>
              <a:rPr lang="en-US" sz="3200" dirty="0">
                <a:solidFill>
                  <a:srgbClr val="003127"/>
                </a:solidFill>
                <a:ea typeface="Arial Bold"/>
                <a:cs typeface="Arial Bold"/>
                <a:sym typeface="Arial Bold"/>
              </a:rPr>
              <a:t> der </a:t>
            </a:r>
            <a:r>
              <a:rPr lang="en-US" sz="3200" dirty="0" err="1">
                <a:solidFill>
                  <a:srgbClr val="003127"/>
                </a:solidFill>
                <a:ea typeface="Arial Bold"/>
                <a:cs typeface="Arial Bold"/>
                <a:sym typeface="Arial Bold"/>
              </a:rPr>
              <a:t>skal</a:t>
            </a:r>
            <a:r>
              <a:rPr lang="en-US" sz="3200" dirty="0">
                <a:solidFill>
                  <a:srgbClr val="003127"/>
                </a:solidFill>
                <a:ea typeface="Arial Bold"/>
                <a:cs typeface="Arial Bold"/>
                <a:sym typeface="Arial Bold"/>
              </a:rPr>
              <a:t> </a:t>
            </a:r>
            <a:r>
              <a:rPr lang="en-US" sz="3200" dirty="0" err="1">
                <a:solidFill>
                  <a:srgbClr val="003127"/>
                </a:solidFill>
                <a:ea typeface="Arial Bold"/>
                <a:cs typeface="Arial Bold"/>
                <a:sym typeface="Arial Bold"/>
              </a:rPr>
              <a:t>dokumentere</a:t>
            </a:r>
            <a:r>
              <a:rPr lang="en-US" sz="3200" dirty="0">
                <a:solidFill>
                  <a:srgbClr val="003127"/>
                </a:solidFill>
                <a:ea typeface="Arial Bold"/>
                <a:cs typeface="Arial Bold"/>
                <a:sym typeface="Arial Bold"/>
              </a:rPr>
              <a:t> </a:t>
            </a:r>
            <a:r>
              <a:rPr lang="en-US" sz="3200" dirty="0" err="1">
                <a:solidFill>
                  <a:srgbClr val="003127"/>
                </a:solidFill>
                <a:ea typeface="Arial Bold"/>
                <a:cs typeface="Arial Bold"/>
                <a:sym typeface="Arial Bold"/>
              </a:rPr>
              <a:t>klimaeffekt</a:t>
            </a:r>
            <a:endParaRPr lang="en-US" sz="3200" dirty="0">
              <a:solidFill>
                <a:srgbClr val="003127"/>
              </a:solidFill>
              <a:ea typeface="Arial Bold"/>
              <a:cs typeface="Arial Bold"/>
              <a:sym typeface="Arial Bold"/>
            </a:endParaRPr>
          </a:p>
          <a:p>
            <a:pPr marL="457200" indent="-457200">
              <a:lnSpc>
                <a:spcPts val="4000"/>
              </a:lnSpc>
              <a:buFontTx/>
              <a:buAutoNum type="arabicPeriod"/>
            </a:pPr>
            <a:r>
              <a:rPr lang="en-US" sz="3200" dirty="0" err="1">
                <a:solidFill>
                  <a:srgbClr val="003127"/>
                </a:solidFill>
                <a:ea typeface="Arial Bold"/>
                <a:cs typeface="Arial Bold"/>
                <a:sym typeface="Arial Bold"/>
              </a:rPr>
              <a:t>Forskningsfaglig</a:t>
            </a:r>
            <a:r>
              <a:rPr lang="en-US" sz="3200" dirty="0">
                <a:solidFill>
                  <a:srgbClr val="003127"/>
                </a:solidFill>
                <a:ea typeface="Arial Bold"/>
                <a:cs typeface="Arial Bold"/>
                <a:sym typeface="Arial Bold"/>
              </a:rPr>
              <a:t> </a:t>
            </a:r>
            <a:r>
              <a:rPr lang="en-US" sz="3200" dirty="0" err="1">
                <a:solidFill>
                  <a:srgbClr val="003127"/>
                </a:solidFill>
                <a:ea typeface="Arial Bold"/>
                <a:cs typeface="Arial Bold"/>
                <a:sym typeface="Arial Bold"/>
              </a:rPr>
              <a:t>vurdering</a:t>
            </a:r>
            <a:endParaRPr lang="en-US" sz="3200" dirty="0">
              <a:solidFill>
                <a:srgbClr val="003127"/>
              </a:solidFill>
              <a:ea typeface="Arial Bold"/>
              <a:cs typeface="Arial Bold"/>
              <a:sym typeface="Arial Bold"/>
            </a:endParaRPr>
          </a:p>
          <a:p>
            <a:pPr marL="457200" indent="-457200">
              <a:lnSpc>
                <a:spcPts val="4000"/>
              </a:lnSpc>
              <a:buFontTx/>
              <a:buAutoNum type="arabicPeriod"/>
            </a:pPr>
            <a:r>
              <a:rPr lang="en-US" sz="3200" dirty="0" err="1">
                <a:solidFill>
                  <a:srgbClr val="003127"/>
                </a:solidFill>
                <a:ea typeface="Arial Bold"/>
                <a:cs typeface="Arial Bold"/>
                <a:sym typeface="Arial Bold"/>
              </a:rPr>
              <a:t>Prioriteringskriterier</a:t>
            </a:r>
            <a:r>
              <a:rPr lang="en-US" sz="3200" dirty="0">
                <a:solidFill>
                  <a:srgbClr val="003127"/>
                </a:solidFill>
                <a:ea typeface="Arial Bold"/>
                <a:cs typeface="Arial Bold"/>
                <a:sym typeface="Arial Bold"/>
              </a:rPr>
              <a:t> – og </a:t>
            </a:r>
            <a:r>
              <a:rPr lang="en-US" sz="3200" dirty="0" err="1">
                <a:solidFill>
                  <a:srgbClr val="003127"/>
                </a:solidFill>
                <a:ea typeface="Arial Bold"/>
                <a:cs typeface="Arial Bold"/>
                <a:sym typeface="Arial Bold"/>
              </a:rPr>
              <a:t>deres</a:t>
            </a:r>
            <a:r>
              <a:rPr lang="en-US" sz="3200" dirty="0">
                <a:solidFill>
                  <a:srgbClr val="003127"/>
                </a:solidFill>
                <a:ea typeface="Arial Bold"/>
                <a:cs typeface="Arial Bold"/>
                <a:sym typeface="Arial Bold"/>
              </a:rPr>
              <a:t> </a:t>
            </a:r>
            <a:r>
              <a:rPr lang="en-US" sz="3200" dirty="0" err="1">
                <a:solidFill>
                  <a:srgbClr val="003127"/>
                </a:solidFill>
                <a:ea typeface="Arial Bold"/>
                <a:cs typeface="Arial Bold"/>
                <a:sym typeface="Arial Bold"/>
              </a:rPr>
              <a:t>vægtning</a:t>
            </a:r>
            <a:endParaRPr lang="en-US" sz="3200" dirty="0">
              <a:solidFill>
                <a:srgbClr val="003127"/>
              </a:solidFill>
              <a:ea typeface="Arial Bold"/>
              <a:cs typeface="Arial Bold"/>
              <a:sym typeface="Arial Bold"/>
            </a:endParaRPr>
          </a:p>
          <a:p>
            <a:pPr marL="457200" indent="-457200">
              <a:lnSpc>
                <a:spcPts val="4000"/>
              </a:lnSpc>
              <a:buFontTx/>
              <a:buAutoNum type="arabicPeriod"/>
            </a:pPr>
            <a:r>
              <a:rPr lang="en-US" sz="3200" dirty="0">
                <a:solidFill>
                  <a:srgbClr val="003127"/>
                </a:solidFill>
                <a:ea typeface="Arial Bold"/>
                <a:cs typeface="Arial Bold"/>
                <a:sym typeface="Arial Bold"/>
              </a:rPr>
              <a:t> </a:t>
            </a:r>
            <a:r>
              <a:rPr lang="en-US" sz="3200" dirty="0" err="1">
                <a:solidFill>
                  <a:srgbClr val="003127"/>
                </a:solidFill>
                <a:ea typeface="Arial Bold"/>
                <a:cs typeface="Arial Bold"/>
                <a:sym typeface="Arial Bold"/>
              </a:rPr>
              <a:t>Videre</a:t>
            </a:r>
            <a:r>
              <a:rPr lang="en-US" sz="3200" dirty="0">
                <a:solidFill>
                  <a:srgbClr val="003127"/>
                </a:solidFill>
                <a:ea typeface="Arial Bold"/>
                <a:cs typeface="Arial Bold"/>
                <a:sym typeface="Arial Bold"/>
              </a:rPr>
              <a:t> process</a:t>
            </a:r>
          </a:p>
          <a:p>
            <a:pPr marL="457200" indent="-457200">
              <a:lnSpc>
                <a:spcPts val="4000"/>
              </a:lnSpc>
              <a:buFontTx/>
              <a:buAutoNum type="arabicPeriod"/>
            </a:pPr>
            <a:r>
              <a:rPr lang="en-US" sz="3200" dirty="0">
                <a:solidFill>
                  <a:srgbClr val="003127"/>
                </a:solidFill>
                <a:ea typeface="Arial Bold"/>
                <a:cs typeface="Arial Bold"/>
                <a:sym typeface="Arial Bold"/>
              </a:rPr>
              <a:t> </a:t>
            </a:r>
            <a:r>
              <a:rPr lang="en-US" sz="3200" dirty="0" err="1">
                <a:solidFill>
                  <a:srgbClr val="003127"/>
                </a:solidFill>
                <a:ea typeface="Arial Bold"/>
                <a:cs typeface="Arial Bold"/>
                <a:sym typeface="Arial Bold"/>
              </a:rPr>
              <a:t>Spørgsmål</a:t>
            </a:r>
            <a:endParaRPr lang="en-US" sz="3200" dirty="0">
              <a:solidFill>
                <a:srgbClr val="003127"/>
              </a:solidFill>
              <a:ea typeface="Arial Bold"/>
              <a:cs typeface="Arial Bold"/>
              <a:sym typeface="Arial Bold"/>
            </a:endParaRPr>
          </a:p>
          <a:p>
            <a:pPr marL="457200" indent="-457200">
              <a:lnSpc>
                <a:spcPts val="4000"/>
              </a:lnSpc>
              <a:buFontTx/>
              <a:buAutoNum type="arabicPeriod"/>
            </a:pPr>
            <a:endParaRPr lang="en-US" sz="3200" dirty="0">
              <a:solidFill>
                <a:srgbClr val="003127"/>
              </a:solidFill>
              <a:ea typeface="Arial Bold"/>
              <a:cs typeface="Arial Bold"/>
              <a:sym typeface="Arial Bold"/>
            </a:endParaRPr>
          </a:p>
          <a:p>
            <a:pPr>
              <a:lnSpc>
                <a:spcPts val="4000"/>
              </a:lnSpc>
            </a:pPr>
            <a:r>
              <a:rPr lang="en-US" sz="3200" b="1" dirty="0">
                <a:solidFill>
                  <a:srgbClr val="003127"/>
                </a:solidFill>
                <a:ea typeface="Arial Bold"/>
                <a:cs typeface="Arial Bold"/>
                <a:sym typeface="Arial Bold"/>
              </a:rPr>
              <a:t>(Vi </a:t>
            </a:r>
            <a:r>
              <a:rPr lang="en-US" sz="3200" b="1" dirty="0" err="1">
                <a:solidFill>
                  <a:srgbClr val="003127"/>
                </a:solidFill>
                <a:ea typeface="Arial Bold"/>
                <a:cs typeface="Arial Bold"/>
                <a:sym typeface="Arial Bold"/>
              </a:rPr>
              <a:t>besvarer</a:t>
            </a:r>
            <a:r>
              <a:rPr lang="en-US" sz="3200" b="1" dirty="0">
                <a:solidFill>
                  <a:srgbClr val="003127"/>
                </a:solidFill>
                <a:ea typeface="Arial Bold"/>
                <a:cs typeface="Arial Bold"/>
                <a:sym typeface="Arial Bold"/>
              </a:rPr>
              <a:t> </a:t>
            </a:r>
            <a:r>
              <a:rPr lang="en-US" sz="3200" b="1" dirty="0" err="1">
                <a:solidFill>
                  <a:srgbClr val="003127"/>
                </a:solidFill>
                <a:ea typeface="Arial Bold"/>
                <a:cs typeface="Arial Bold"/>
                <a:sym typeface="Arial Bold"/>
              </a:rPr>
              <a:t>ikke</a:t>
            </a:r>
            <a:r>
              <a:rPr lang="en-US" sz="3200" b="1" dirty="0">
                <a:solidFill>
                  <a:srgbClr val="003127"/>
                </a:solidFill>
                <a:ea typeface="Arial Bold"/>
                <a:cs typeface="Arial Bold"/>
                <a:sym typeface="Arial Bold"/>
              </a:rPr>
              <a:t> </a:t>
            </a:r>
            <a:r>
              <a:rPr lang="en-US" sz="3200" b="1" dirty="0" err="1">
                <a:solidFill>
                  <a:srgbClr val="003127"/>
                </a:solidFill>
                <a:ea typeface="Arial Bold"/>
                <a:cs typeface="Arial Bold"/>
                <a:sym typeface="Arial Bold"/>
              </a:rPr>
              <a:t>målrettede</a:t>
            </a:r>
            <a:r>
              <a:rPr lang="en-US" sz="3200" b="1" dirty="0">
                <a:solidFill>
                  <a:srgbClr val="003127"/>
                </a:solidFill>
                <a:ea typeface="Arial Bold"/>
                <a:cs typeface="Arial Bold"/>
                <a:sym typeface="Arial Bold"/>
              </a:rPr>
              <a:t> </a:t>
            </a:r>
            <a:r>
              <a:rPr lang="en-US" sz="3200" b="1" dirty="0" err="1">
                <a:solidFill>
                  <a:srgbClr val="003127"/>
                </a:solidFill>
                <a:ea typeface="Arial Bold"/>
                <a:cs typeface="Arial Bold"/>
                <a:sym typeface="Arial Bold"/>
              </a:rPr>
              <a:t>faglige</a:t>
            </a:r>
            <a:r>
              <a:rPr lang="en-US" sz="3200" b="1" dirty="0">
                <a:solidFill>
                  <a:srgbClr val="003127"/>
                </a:solidFill>
                <a:ea typeface="Arial Bold"/>
                <a:cs typeface="Arial Bold"/>
                <a:sym typeface="Arial Bold"/>
              </a:rPr>
              <a:t> </a:t>
            </a:r>
            <a:r>
              <a:rPr lang="en-US" sz="3200" b="1" dirty="0" err="1">
                <a:solidFill>
                  <a:srgbClr val="003127"/>
                </a:solidFill>
                <a:ea typeface="Arial Bold"/>
                <a:cs typeface="Arial Bold"/>
                <a:sym typeface="Arial Bold"/>
              </a:rPr>
              <a:t>spørgsmål</a:t>
            </a:r>
            <a:r>
              <a:rPr lang="en-US" sz="3200" b="1" dirty="0">
                <a:solidFill>
                  <a:srgbClr val="003127"/>
                </a:solidFill>
                <a:ea typeface="Arial Bold"/>
                <a:cs typeface="Arial Bold"/>
                <a:sym typeface="Arial Bold"/>
              </a:rPr>
              <a:t>)</a:t>
            </a:r>
          </a:p>
          <a:p>
            <a:pPr marL="457200" indent="-457200">
              <a:lnSpc>
                <a:spcPts val="4000"/>
              </a:lnSpc>
              <a:buFontTx/>
              <a:buAutoNum type="arabicPeriod"/>
            </a:pPr>
            <a:endParaRPr lang="en-US" sz="3200" dirty="0">
              <a:solidFill>
                <a:srgbClr val="003127"/>
              </a:solidFill>
              <a:ea typeface="Arial Bold"/>
              <a:cs typeface="Arial Bold"/>
              <a:sym typeface="Arial Bold"/>
            </a:endParaRPr>
          </a:p>
          <a:p>
            <a:pPr marL="457200" indent="-457200">
              <a:lnSpc>
                <a:spcPts val="4000"/>
              </a:lnSpc>
              <a:buFontTx/>
              <a:buAutoNum type="arabicPeriod"/>
            </a:pPr>
            <a:endParaRPr lang="en-US" sz="3200" dirty="0">
              <a:solidFill>
                <a:srgbClr val="003127"/>
              </a:solidFill>
              <a:ea typeface="Arial Bold"/>
              <a:cs typeface="Arial Bold"/>
              <a:sym typeface="Arial Bold"/>
            </a:endParaRPr>
          </a:p>
          <a:p>
            <a:pPr marL="457200" indent="-457200">
              <a:lnSpc>
                <a:spcPts val="4000"/>
              </a:lnSpc>
              <a:buFontTx/>
              <a:buAutoNum type="arabicPeriod"/>
            </a:pPr>
            <a:endParaRPr lang="en-US" sz="3200" dirty="0">
              <a:solidFill>
                <a:srgbClr val="003127"/>
              </a:solidFill>
              <a:ea typeface="Arial Bold"/>
              <a:cs typeface="Arial Bold"/>
              <a:sym typeface="Arial Bold"/>
            </a:endParaRPr>
          </a:p>
          <a:p>
            <a:pPr marL="457200" indent="-457200">
              <a:lnSpc>
                <a:spcPts val="4000"/>
              </a:lnSpc>
              <a:buFontTx/>
              <a:buAutoNum type="arabicPeriod"/>
            </a:pPr>
            <a:endParaRPr lang="en-US" sz="3200" dirty="0">
              <a:solidFill>
                <a:srgbClr val="003127"/>
              </a:solidFill>
              <a:ea typeface="Arial Bold"/>
              <a:cs typeface="Arial Bold"/>
              <a:sym typeface="Arial Bold"/>
            </a:endParaRPr>
          </a:p>
          <a:p>
            <a:pPr marL="457200" indent="-457200">
              <a:lnSpc>
                <a:spcPts val="4000"/>
              </a:lnSpc>
              <a:buFontTx/>
              <a:buAutoNum type="arabicPeriod"/>
            </a:pPr>
            <a:endParaRPr lang="en-US" sz="3200" dirty="0">
              <a:solidFill>
                <a:srgbClr val="003127"/>
              </a:solidFill>
              <a:latin typeface="+mj-lt"/>
              <a:ea typeface="Arial Bold"/>
              <a:cs typeface="Arial Bold"/>
              <a:sym typeface="Arial Bold"/>
            </a:endParaRPr>
          </a:p>
          <a:p>
            <a:pPr marL="457200" indent="-457200">
              <a:lnSpc>
                <a:spcPts val="4000"/>
              </a:lnSpc>
              <a:buFontTx/>
              <a:buAutoNum type="arabicPeriod"/>
            </a:pPr>
            <a:endParaRPr lang="en-US" sz="3200" dirty="0">
              <a:solidFill>
                <a:srgbClr val="003127"/>
              </a:solidFill>
              <a:latin typeface="+mj-lt"/>
              <a:ea typeface="Arial Bold"/>
              <a:cs typeface="Arial Bold"/>
              <a:sym typeface="Arial Bold"/>
            </a:endParaRPr>
          </a:p>
          <a:p>
            <a:pPr marL="457200" indent="-457200">
              <a:buAutoNum type="arabicPeriod"/>
            </a:pPr>
            <a:endParaRPr lang="da-DK" sz="2400" dirty="0"/>
          </a:p>
          <a:p>
            <a:pPr marL="457200" indent="-457200">
              <a:buAutoNum type="arabicPeriod"/>
            </a:pPr>
            <a:endParaRPr lang="da-DK" sz="2400" dirty="0"/>
          </a:p>
          <a:p>
            <a:pPr marL="457200" indent="-457200">
              <a:buAutoNum type="arabicPeriod"/>
            </a:pPr>
            <a:endParaRPr lang="da-DK" sz="2400" dirty="0"/>
          </a:p>
          <a:p>
            <a:pPr marL="457200" indent="-457200">
              <a:buAutoNum type="arabicPeriod"/>
            </a:pPr>
            <a:endParaRPr lang="da-DK" sz="2400" dirty="0"/>
          </a:p>
          <a:p>
            <a:endParaRPr lang="da-DK" sz="2400" i="1" dirty="0"/>
          </a:p>
          <a:p>
            <a:r>
              <a:rPr lang="da-DK" sz="2400" i="1"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noChangeAspect="1"/>
          </p:cNvGrpSpPr>
          <p:nvPr/>
        </p:nvGrpSpPr>
        <p:grpSpPr>
          <a:xfrm>
            <a:off x="982274" y="9578269"/>
            <a:ext cx="337449" cy="300156"/>
            <a:chOff x="0" y="0"/>
            <a:chExt cx="449932" cy="400209"/>
          </a:xfrm>
        </p:grpSpPr>
        <p:sp>
          <p:nvSpPr>
            <p:cNvPr id="3" name="Freeform 3"/>
            <p:cNvSpPr/>
            <p:nvPr/>
          </p:nvSpPr>
          <p:spPr>
            <a:xfrm>
              <a:off x="0" y="0"/>
              <a:ext cx="449961" cy="400177"/>
            </a:xfrm>
            <a:custGeom>
              <a:avLst/>
              <a:gdLst/>
              <a:ahLst/>
              <a:cxnLst/>
              <a:rect l="l" t="t" r="r" b="b"/>
              <a:pathLst>
                <a:path w="449961" h="400177">
                  <a:moveTo>
                    <a:pt x="0" y="0"/>
                  </a:moveTo>
                  <a:lnTo>
                    <a:pt x="449961" y="0"/>
                  </a:lnTo>
                  <a:lnTo>
                    <a:pt x="449961" y="400177"/>
                  </a:lnTo>
                  <a:lnTo>
                    <a:pt x="0" y="400177"/>
                  </a:lnTo>
                  <a:lnTo>
                    <a:pt x="0" y="0"/>
                  </a:lnTo>
                  <a:close/>
                </a:path>
              </a:pathLst>
            </a:custGeom>
            <a:solidFill>
              <a:srgbClr val="000000">
                <a:alpha val="0"/>
              </a:srgbClr>
            </a:solidFill>
          </p:spPr>
        </p:sp>
      </p:grpSp>
      <p:grpSp>
        <p:nvGrpSpPr>
          <p:cNvPr id="13" name="Group 13"/>
          <p:cNvGrpSpPr/>
          <p:nvPr/>
        </p:nvGrpSpPr>
        <p:grpSpPr>
          <a:xfrm>
            <a:off x="1226758" y="9605704"/>
            <a:ext cx="448550" cy="302428"/>
            <a:chOff x="0" y="0"/>
            <a:chExt cx="598067" cy="403237"/>
          </a:xfrm>
        </p:grpSpPr>
        <p:sp>
          <p:nvSpPr>
            <p:cNvPr id="14" name="Freeform 14"/>
            <p:cNvSpPr/>
            <p:nvPr/>
          </p:nvSpPr>
          <p:spPr>
            <a:xfrm>
              <a:off x="0" y="0"/>
              <a:ext cx="598067" cy="403237"/>
            </a:xfrm>
            <a:custGeom>
              <a:avLst/>
              <a:gdLst/>
              <a:ahLst/>
              <a:cxnLst/>
              <a:rect l="l" t="t" r="r" b="b"/>
              <a:pathLst>
                <a:path w="598067" h="403237">
                  <a:moveTo>
                    <a:pt x="0" y="0"/>
                  </a:moveTo>
                  <a:lnTo>
                    <a:pt x="598067" y="0"/>
                  </a:lnTo>
                  <a:lnTo>
                    <a:pt x="598067" y="403237"/>
                  </a:lnTo>
                  <a:lnTo>
                    <a:pt x="0" y="403237"/>
                  </a:lnTo>
                  <a:close/>
                </a:path>
              </a:pathLst>
            </a:custGeom>
            <a:solidFill>
              <a:srgbClr val="000000">
                <a:alpha val="0"/>
              </a:srgbClr>
            </a:solidFill>
          </p:spPr>
        </p:sp>
        <p:sp>
          <p:nvSpPr>
            <p:cNvPr id="15" name="TextBox 15"/>
            <p:cNvSpPr txBox="1"/>
            <p:nvPr/>
          </p:nvSpPr>
          <p:spPr>
            <a:xfrm>
              <a:off x="0" y="-28575"/>
              <a:ext cx="598067" cy="431812"/>
            </a:xfrm>
            <a:prstGeom prst="rect">
              <a:avLst/>
            </a:prstGeom>
          </p:spPr>
          <p:txBody>
            <a:bodyPr lIns="0" tIns="0" rIns="0" bIns="0" rtlCol="0" anchor="b"/>
            <a:lstStyle/>
            <a:p>
              <a:pPr algn="r">
                <a:lnSpc>
                  <a:spcPts val="1441"/>
                </a:lnSpc>
              </a:pPr>
              <a:r>
                <a:rPr lang="en-US" sz="1200">
                  <a:solidFill>
                    <a:srgbClr val="003127"/>
                  </a:solidFill>
                  <a:latin typeface="Arial"/>
                  <a:ea typeface="Arial"/>
                  <a:cs typeface="Arial"/>
                  <a:sym typeface="Arial"/>
                </a:rPr>
                <a:t>15</a:t>
              </a:r>
            </a:p>
          </p:txBody>
        </p:sp>
      </p:grpSp>
      <p:grpSp>
        <p:nvGrpSpPr>
          <p:cNvPr id="17" name="Group 17"/>
          <p:cNvGrpSpPr/>
          <p:nvPr/>
        </p:nvGrpSpPr>
        <p:grpSpPr>
          <a:xfrm>
            <a:off x="1723945" y="9471380"/>
            <a:ext cx="8484629" cy="436753"/>
            <a:chOff x="0" y="0"/>
            <a:chExt cx="11312838" cy="582337"/>
          </a:xfrm>
        </p:grpSpPr>
        <p:sp>
          <p:nvSpPr>
            <p:cNvPr id="18" name="Freeform 18"/>
            <p:cNvSpPr/>
            <p:nvPr/>
          </p:nvSpPr>
          <p:spPr>
            <a:xfrm>
              <a:off x="0" y="0"/>
              <a:ext cx="11312838" cy="582337"/>
            </a:xfrm>
            <a:custGeom>
              <a:avLst/>
              <a:gdLst/>
              <a:ahLst/>
              <a:cxnLst/>
              <a:rect l="l" t="t" r="r" b="b"/>
              <a:pathLst>
                <a:path w="11312838" h="582337">
                  <a:moveTo>
                    <a:pt x="0" y="0"/>
                  </a:moveTo>
                  <a:lnTo>
                    <a:pt x="11312838" y="0"/>
                  </a:lnTo>
                  <a:lnTo>
                    <a:pt x="11312838" y="582337"/>
                  </a:lnTo>
                  <a:lnTo>
                    <a:pt x="0" y="582337"/>
                  </a:lnTo>
                  <a:close/>
                </a:path>
              </a:pathLst>
            </a:custGeom>
            <a:solidFill>
              <a:srgbClr val="000000">
                <a:alpha val="0"/>
              </a:srgbClr>
            </a:solidFill>
          </p:spPr>
        </p:sp>
        <p:sp>
          <p:nvSpPr>
            <p:cNvPr id="19" name="TextBox 19"/>
            <p:cNvSpPr txBox="1"/>
            <p:nvPr/>
          </p:nvSpPr>
          <p:spPr>
            <a:xfrm>
              <a:off x="0" y="-28575"/>
              <a:ext cx="11312838" cy="610912"/>
            </a:xfrm>
            <a:prstGeom prst="rect">
              <a:avLst/>
            </a:prstGeom>
          </p:spPr>
          <p:txBody>
            <a:bodyPr lIns="0" tIns="0" rIns="0" bIns="0" rtlCol="0" anchor="b"/>
            <a:lstStyle/>
            <a:p>
              <a:pPr algn="l">
                <a:lnSpc>
                  <a:spcPts val="1441"/>
                </a:lnSpc>
              </a:pPr>
              <a:r>
                <a:rPr lang="en-US" sz="1200">
                  <a:solidFill>
                    <a:srgbClr val="003127"/>
                  </a:solidFill>
                  <a:latin typeface="Arial"/>
                  <a:ea typeface="Arial"/>
                  <a:cs typeface="Arial"/>
                  <a:sym typeface="Arial"/>
                </a:rPr>
                <a:t>/ Styrelsen for Grøn Arealomlægning &amp; Vandmiljø/Projektnavn</a:t>
              </a:r>
            </a:p>
          </p:txBody>
        </p:sp>
      </p:grpSp>
      <p:sp>
        <p:nvSpPr>
          <p:cNvPr id="22" name="TextBox 22"/>
          <p:cNvSpPr txBox="1"/>
          <p:nvPr/>
        </p:nvSpPr>
        <p:spPr>
          <a:xfrm>
            <a:off x="978040" y="439749"/>
            <a:ext cx="16342414" cy="477182"/>
          </a:xfrm>
          <a:prstGeom prst="rect">
            <a:avLst/>
          </a:prstGeom>
        </p:spPr>
        <p:txBody>
          <a:bodyPr lIns="0" tIns="0" rIns="0" bIns="0" rtlCol="0" anchor="t">
            <a:spAutoFit/>
          </a:bodyPr>
          <a:lstStyle/>
          <a:p>
            <a:pPr algn="l">
              <a:lnSpc>
                <a:spcPts val="3728"/>
              </a:lnSpc>
            </a:pPr>
            <a:r>
              <a:rPr lang="en-US" sz="3452" b="1" dirty="0">
                <a:solidFill>
                  <a:srgbClr val="003127"/>
                </a:solidFill>
                <a:latin typeface="Arial Bold"/>
                <a:ea typeface="Arial Bold"/>
                <a:cs typeface="Arial Bold"/>
                <a:sym typeface="Arial Bold"/>
              </a:rPr>
              <a:t>Om </a:t>
            </a:r>
            <a:r>
              <a:rPr lang="en-US" sz="3452" b="1" dirty="0" err="1">
                <a:solidFill>
                  <a:srgbClr val="003127"/>
                </a:solidFill>
                <a:latin typeface="Arial Bold"/>
                <a:ea typeface="Arial Bold"/>
                <a:cs typeface="Arial Bold"/>
                <a:sym typeface="Arial Bold"/>
              </a:rPr>
              <a:t>forskningsprogrammet</a:t>
            </a:r>
            <a:endParaRPr lang="en-US" sz="3452" b="1" dirty="0">
              <a:solidFill>
                <a:srgbClr val="003127"/>
              </a:solidFill>
              <a:latin typeface="Arial Bold"/>
              <a:ea typeface="Arial Bold"/>
              <a:cs typeface="Arial Bold"/>
              <a:sym typeface="Arial Bold"/>
            </a:endParaRPr>
          </a:p>
        </p:txBody>
      </p:sp>
      <p:pic>
        <p:nvPicPr>
          <p:cNvPr id="23" name="Billede 22">
            <a:extLst>
              <a:ext uri="{FF2B5EF4-FFF2-40B4-BE49-F238E27FC236}">
                <a16:creationId xmlns:a16="http://schemas.microsoft.com/office/drawing/2014/main" id="{6DD0AA20-87E1-4E56-BE5F-03B13CBB165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859000" y="91784"/>
            <a:ext cx="2795089" cy="1427053"/>
          </a:xfrm>
          <a:prstGeom prst="rect">
            <a:avLst/>
          </a:prstGeom>
        </p:spPr>
      </p:pic>
      <p:sp>
        <p:nvSpPr>
          <p:cNvPr id="16" name="Tekstfelt 15">
            <a:extLst>
              <a:ext uri="{FF2B5EF4-FFF2-40B4-BE49-F238E27FC236}">
                <a16:creationId xmlns:a16="http://schemas.microsoft.com/office/drawing/2014/main" id="{01801666-5573-4277-A5BF-9441EE8B56D8}"/>
              </a:ext>
            </a:extLst>
          </p:cNvPr>
          <p:cNvSpPr txBox="1"/>
          <p:nvPr/>
        </p:nvSpPr>
        <p:spPr>
          <a:xfrm>
            <a:off x="978040" y="1767120"/>
            <a:ext cx="14947760" cy="3416320"/>
          </a:xfrm>
          <a:prstGeom prst="rect">
            <a:avLst/>
          </a:prstGeom>
          <a:noFill/>
        </p:spPr>
        <p:txBody>
          <a:bodyPr wrap="square" rtlCol="0">
            <a:spAutoFit/>
          </a:bodyPr>
          <a:lstStyle/>
          <a:p>
            <a:r>
              <a:rPr lang="da-DK" sz="2400" dirty="0"/>
              <a:t>Der udbydes en samlet pulje på </a:t>
            </a:r>
            <a:r>
              <a:rPr lang="da-DK" sz="2400" b="1" dirty="0"/>
              <a:t>i alt 201,2 mio. kr. </a:t>
            </a:r>
            <a:r>
              <a:rPr lang="da-DK" sz="2400" dirty="0"/>
              <a:t>fordelt på forskellige indsatser/klimatiltag.</a:t>
            </a:r>
          </a:p>
          <a:p>
            <a:endParaRPr lang="da-DK" sz="2400" b="1" dirty="0"/>
          </a:p>
          <a:p>
            <a:r>
              <a:rPr lang="da-DK" sz="2400" b="1" dirty="0"/>
              <a:t>Frist</a:t>
            </a:r>
            <a:r>
              <a:rPr lang="da-DK" sz="2400" dirty="0"/>
              <a:t> for ansøgninger er </a:t>
            </a:r>
            <a:r>
              <a:rPr lang="da-DK" sz="2400" b="1" dirty="0"/>
              <a:t>den 15. september 2026</a:t>
            </a:r>
            <a:r>
              <a:rPr lang="da-DK" sz="2400" dirty="0"/>
              <a:t>, kl. 12:00.</a:t>
            </a:r>
          </a:p>
          <a:p>
            <a:endParaRPr lang="da-DK" sz="2400" dirty="0"/>
          </a:p>
          <a:p>
            <a:r>
              <a:rPr lang="da-DK" sz="2400" dirty="0"/>
              <a:t>Projekter, der modtager tilsagn, kan påbegynde deres projekter herefter, tidligst januar 2027. Den ansøgte projektperiode kan maksimalt være 4 år. </a:t>
            </a:r>
          </a:p>
          <a:p>
            <a:endParaRPr lang="da-DK" sz="2400" dirty="0"/>
          </a:p>
          <a:p>
            <a:r>
              <a:rPr lang="da-DK" sz="2400" dirty="0"/>
              <a:t>Vi opfordrer til, at ansøgere læser </a:t>
            </a:r>
            <a:r>
              <a:rPr lang="da-DK" sz="2400" b="1" dirty="0">
                <a:hlinkClick r:id="rId3"/>
              </a:rPr>
              <a:t>indkaldelsen</a:t>
            </a:r>
            <a:r>
              <a:rPr lang="da-DK" sz="2400" dirty="0"/>
              <a:t> grundigt igennem sammen med </a:t>
            </a:r>
            <a:r>
              <a:rPr lang="da-DK" sz="2400" b="1" dirty="0">
                <a:hlinkClick r:id="rId4"/>
              </a:rPr>
              <a:t>vejledningen til ansøgningsskemaerne</a:t>
            </a:r>
            <a:r>
              <a:rPr lang="da-DK" sz="2400" b="1" dirty="0"/>
              <a:t>.</a:t>
            </a:r>
          </a:p>
        </p:txBody>
      </p:sp>
      <p:pic>
        <p:nvPicPr>
          <p:cNvPr id="25" name="Billede 24">
            <a:extLst>
              <a:ext uri="{FF2B5EF4-FFF2-40B4-BE49-F238E27FC236}">
                <a16:creationId xmlns:a16="http://schemas.microsoft.com/office/drawing/2014/main" id="{E49F36E0-4A6C-D60A-51BE-40EE39CFF1AB}"/>
              </a:ext>
            </a:extLst>
          </p:cNvPr>
          <p:cNvPicPr>
            <a:picLocks noChangeAspect="1"/>
          </p:cNvPicPr>
          <p:nvPr/>
        </p:nvPicPr>
        <p:blipFill>
          <a:blip r:embed="rId5"/>
          <a:stretch>
            <a:fillRect/>
          </a:stretch>
        </p:blipFill>
        <p:spPr>
          <a:xfrm>
            <a:off x="10734675" y="5436305"/>
            <a:ext cx="5191125" cy="3922067"/>
          </a:xfrm>
          <a:prstGeom prst="rect">
            <a:avLst/>
          </a:prstGeom>
        </p:spPr>
      </p:pic>
      <p:pic>
        <p:nvPicPr>
          <p:cNvPr id="27" name="Billede 26">
            <a:extLst>
              <a:ext uri="{FF2B5EF4-FFF2-40B4-BE49-F238E27FC236}">
                <a16:creationId xmlns:a16="http://schemas.microsoft.com/office/drawing/2014/main" id="{BFDEF1D1-A272-AA5D-97B9-C142ED21965D}"/>
              </a:ext>
            </a:extLst>
          </p:cNvPr>
          <p:cNvPicPr>
            <a:picLocks noChangeAspect="1"/>
          </p:cNvPicPr>
          <p:nvPr/>
        </p:nvPicPr>
        <p:blipFill>
          <a:blip r:embed="rId6"/>
          <a:stretch>
            <a:fillRect/>
          </a:stretch>
        </p:blipFill>
        <p:spPr>
          <a:xfrm>
            <a:off x="5333999" y="5430781"/>
            <a:ext cx="4927973" cy="3956330"/>
          </a:xfrm>
          <a:prstGeom prst="rect">
            <a:avLst/>
          </a:prstGeom>
        </p:spPr>
      </p:pic>
    </p:spTree>
    <p:extLst>
      <p:ext uri="{BB962C8B-B14F-4D97-AF65-F5344CB8AC3E}">
        <p14:creationId xmlns:p14="http://schemas.microsoft.com/office/powerpoint/2010/main" val="3248924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noChangeAspect="1"/>
          </p:cNvGrpSpPr>
          <p:nvPr/>
        </p:nvGrpSpPr>
        <p:grpSpPr>
          <a:xfrm>
            <a:off x="982274" y="9578269"/>
            <a:ext cx="337449" cy="300156"/>
            <a:chOff x="0" y="0"/>
            <a:chExt cx="449932" cy="400209"/>
          </a:xfrm>
        </p:grpSpPr>
        <p:sp>
          <p:nvSpPr>
            <p:cNvPr id="3" name="Freeform 3"/>
            <p:cNvSpPr/>
            <p:nvPr/>
          </p:nvSpPr>
          <p:spPr>
            <a:xfrm>
              <a:off x="0" y="0"/>
              <a:ext cx="449961" cy="400177"/>
            </a:xfrm>
            <a:custGeom>
              <a:avLst/>
              <a:gdLst/>
              <a:ahLst/>
              <a:cxnLst/>
              <a:rect l="l" t="t" r="r" b="b"/>
              <a:pathLst>
                <a:path w="449961" h="400177">
                  <a:moveTo>
                    <a:pt x="0" y="0"/>
                  </a:moveTo>
                  <a:lnTo>
                    <a:pt x="449961" y="0"/>
                  </a:lnTo>
                  <a:lnTo>
                    <a:pt x="449961" y="400177"/>
                  </a:lnTo>
                  <a:lnTo>
                    <a:pt x="0" y="400177"/>
                  </a:lnTo>
                  <a:lnTo>
                    <a:pt x="0" y="0"/>
                  </a:lnTo>
                  <a:close/>
                </a:path>
              </a:pathLst>
            </a:custGeom>
            <a:solidFill>
              <a:srgbClr val="000000">
                <a:alpha val="0"/>
              </a:srgbClr>
            </a:solidFill>
          </p:spPr>
        </p:sp>
      </p:grpSp>
      <p:grpSp>
        <p:nvGrpSpPr>
          <p:cNvPr id="4" name="Group 4"/>
          <p:cNvGrpSpPr>
            <a:grpSpLocks noChangeAspect="1"/>
          </p:cNvGrpSpPr>
          <p:nvPr/>
        </p:nvGrpSpPr>
        <p:grpSpPr>
          <a:xfrm>
            <a:off x="-1592295" y="4842003"/>
            <a:ext cx="1381944" cy="302013"/>
            <a:chOff x="0" y="0"/>
            <a:chExt cx="1842592" cy="402685"/>
          </a:xfrm>
        </p:grpSpPr>
        <p:sp>
          <p:nvSpPr>
            <p:cNvPr id="5" name="Freeform 5"/>
            <p:cNvSpPr/>
            <p:nvPr/>
          </p:nvSpPr>
          <p:spPr>
            <a:xfrm>
              <a:off x="0" y="0"/>
              <a:ext cx="1842643" cy="402717"/>
            </a:xfrm>
            <a:custGeom>
              <a:avLst/>
              <a:gdLst/>
              <a:ahLst/>
              <a:cxnLst/>
              <a:rect l="l" t="t" r="r" b="b"/>
              <a:pathLst>
                <a:path w="1842643" h="402717">
                  <a:moveTo>
                    <a:pt x="0" y="0"/>
                  </a:moveTo>
                  <a:lnTo>
                    <a:pt x="1842643" y="0"/>
                  </a:lnTo>
                  <a:lnTo>
                    <a:pt x="1842643" y="402717"/>
                  </a:lnTo>
                  <a:lnTo>
                    <a:pt x="0" y="402717"/>
                  </a:lnTo>
                  <a:lnTo>
                    <a:pt x="0" y="0"/>
                  </a:lnTo>
                  <a:close/>
                </a:path>
              </a:pathLst>
            </a:custGeom>
            <a:blipFill>
              <a:blip r:embed="rId2"/>
              <a:stretch>
                <a:fillRect r="2" b="7"/>
              </a:stretch>
            </a:blipFill>
          </p:spPr>
        </p:sp>
      </p:grpSp>
      <p:grpSp>
        <p:nvGrpSpPr>
          <p:cNvPr id="6" name="Group 6"/>
          <p:cNvGrpSpPr/>
          <p:nvPr/>
        </p:nvGrpSpPr>
        <p:grpSpPr>
          <a:xfrm>
            <a:off x="-3718256" y="5527746"/>
            <a:ext cx="3718256" cy="2217725"/>
            <a:chOff x="0" y="0"/>
            <a:chExt cx="4957675" cy="2956966"/>
          </a:xfrm>
        </p:grpSpPr>
        <p:sp>
          <p:nvSpPr>
            <p:cNvPr id="7" name="Freeform 7"/>
            <p:cNvSpPr/>
            <p:nvPr/>
          </p:nvSpPr>
          <p:spPr>
            <a:xfrm>
              <a:off x="0" y="0"/>
              <a:ext cx="4957675" cy="2956966"/>
            </a:xfrm>
            <a:custGeom>
              <a:avLst/>
              <a:gdLst/>
              <a:ahLst/>
              <a:cxnLst/>
              <a:rect l="l" t="t" r="r" b="b"/>
              <a:pathLst>
                <a:path w="4957675" h="2956966">
                  <a:moveTo>
                    <a:pt x="0" y="0"/>
                  </a:moveTo>
                  <a:lnTo>
                    <a:pt x="4957675" y="0"/>
                  </a:lnTo>
                  <a:lnTo>
                    <a:pt x="4957675" y="2956966"/>
                  </a:lnTo>
                  <a:lnTo>
                    <a:pt x="0" y="2956966"/>
                  </a:lnTo>
                  <a:close/>
                </a:path>
              </a:pathLst>
            </a:custGeom>
            <a:solidFill>
              <a:srgbClr val="000000">
                <a:alpha val="0"/>
              </a:srgbClr>
            </a:solidFill>
          </p:spPr>
        </p:sp>
        <p:sp>
          <p:nvSpPr>
            <p:cNvPr id="8" name="TextBox 8"/>
            <p:cNvSpPr txBox="1"/>
            <p:nvPr/>
          </p:nvSpPr>
          <p:spPr>
            <a:xfrm>
              <a:off x="0" y="-38100"/>
              <a:ext cx="4957675" cy="2995066"/>
            </a:xfrm>
            <a:prstGeom prst="rect">
              <a:avLst/>
            </a:prstGeom>
          </p:spPr>
          <p:txBody>
            <a:bodyPr lIns="0" tIns="0" rIns="0" bIns="0" rtlCol="0" anchor="b"/>
            <a:lstStyle/>
            <a:p>
              <a:pPr algn="r">
                <a:lnSpc>
                  <a:spcPts val="1621"/>
                </a:lnSpc>
              </a:pPr>
              <a:r>
                <a:rPr lang="en-US" sz="1351" b="1">
                  <a:solidFill>
                    <a:srgbClr val="808080"/>
                  </a:solidFill>
                  <a:latin typeface="Arial Bold"/>
                  <a:ea typeface="Arial Bold"/>
                  <a:cs typeface="Arial Bold"/>
                  <a:sym typeface="Arial Bold"/>
                </a:rPr>
                <a:t>For at indsætte Sidehoved og sidefod</a:t>
              </a:r>
            </a:p>
            <a:p>
              <a:pPr algn="r">
                <a:lnSpc>
                  <a:spcPts val="1621"/>
                </a:lnSpc>
              </a:pPr>
              <a:r>
                <a:rPr lang="en-US" sz="1351" b="1">
                  <a:solidFill>
                    <a:srgbClr val="808080"/>
                  </a:solidFill>
                  <a:latin typeface="Arial Bold"/>
                  <a:ea typeface="Arial Bold"/>
                  <a:cs typeface="Arial Bold"/>
                  <a:sym typeface="Arial Bold"/>
                </a:rPr>
                <a:t>1.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Indsæt</a:t>
              </a:r>
              <a:r>
                <a:rPr lang="en-US" sz="1351">
                  <a:solidFill>
                    <a:srgbClr val="808080"/>
                  </a:solidFill>
                  <a:latin typeface="Arial"/>
                  <a:ea typeface="Arial"/>
                  <a:cs typeface="Arial"/>
                  <a:sym typeface="Arial"/>
                </a:rPr>
                <a:t> i topmenuen </a:t>
              </a:r>
            </a:p>
            <a:p>
              <a:pPr algn="r">
                <a:lnSpc>
                  <a:spcPts val="1621"/>
                </a:lnSpc>
              </a:pPr>
              <a:r>
                <a:rPr lang="en-US" sz="1351" b="1">
                  <a:solidFill>
                    <a:srgbClr val="808080"/>
                  </a:solidFill>
                  <a:latin typeface="Arial Bold"/>
                  <a:ea typeface="Arial Bold"/>
                  <a:cs typeface="Arial Bold"/>
                  <a:sym typeface="Arial Bold"/>
                </a:rPr>
                <a:t>2.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Sidehoved og Sidefod</a:t>
              </a:r>
            </a:p>
            <a:p>
              <a:pPr algn="r">
                <a:lnSpc>
                  <a:spcPts val="1621"/>
                </a:lnSpc>
              </a:pPr>
              <a:r>
                <a:rPr lang="en-US" sz="1351" b="1">
                  <a:solidFill>
                    <a:srgbClr val="808080"/>
                  </a:solidFill>
                  <a:latin typeface="Arial Bold"/>
                  <a:ea typeface="Arial Bold"/>
                  <a:cs typeface="Arial Bold"/>
                  <a:sym typeface="Arial Bold"/>
                </a:rPr>
                <a:t>3. </a:t>
              </a:r>
              <a:r>
                <a:rPr lang="en-US" sz="1351">
                  <a:solidFill>
                    <a:srgbClr val="808080"/>
                  </a:solidFill>
                  <a:latin typeface="Arial"/>
                  <a:ea typeface="Arial"/>
                  <a:cs typeface="Arial"/>
                  <a:sym typeface="Arial"/>
                </a:rPr>
                <a:t>Sæt hak i </a:t>
              </a:r>
              <a:r>
                <a:rPr lang="en-US" sz="1351" b="1">
                  <a:solidFill>
                    <a:srgbClr val="808080"/>
                  </a:solidFill>
                  <a:latin typeface="Arial Bold"/>
                  <a:ea typeface="Arial Bold"/>
                  <a:cs typeface="Arial Bold"/>
                  <a:sym typeface="Arial Bold"/>
                </a:rPr>
                <a:t>Slidenummer</a:t>
              </a:r>
            </a:p>
            <a:p>
              <a:pPr algn="r">
                <a:lnSpc>
                  <a:spcPts val="1621"/>
                </a:lnSpc>
              </a:pPr>
              <a:r>
                <a:rPr lang="en-US" sz="1351" b="1">
                  <a:solidFill>
                    <a:srgbClr val="808080"/>
                  </a:solidFill>
                  <a:latin typeface="Arial Bold"/>
                  <a:ea typeface="Arial Bold"/>
                  <a:cs typeface="Arial Bold"/>
                  <a:sym typeface="Arial Bold"/>
                </a:rPr>
                <a:t>4. </a:t>
              </a:r>
              <a:r>
                <a:rPr lang="en-US" sz="1351">
                  <a:solidFill>
                    <a:srgbClr val="808080"/>
                  </a:solidFill>
                  <a:latin typeface="Arial"/>
                  <a:ea typeface="Arial"/>
                  <a:cs typeface="Arial"/>
                  <a:sym typeface="Arial"/>
                </a:rPr>
                <a:t>Indsæt ønsket indhold i </a:t>
              </a:r>
              <a:r>
                <a:rPr lang="en-US" sz="1351" b="1">
                  <a:solidFill>
                    <a:srgbClr val="808080"/>
                  </a:solidFill>
                  <a:latin typeface="Arial Bold"/>
                  <a:ea typeface="Arial Bold"/>
                  <a:cs typeface="Arial Bold"/>
                  <a:sym typeface="Arial Bold"/>
                </a:rPr>
                <a:t>Sidefod</a:t>
              </a:r>
            </a:p>
            <a:p>
              <a:pPr algn="r">
                <a:lnSpc>
                  <a:spcPts val="1621"/>
                </a:lnSpc>
              </a:pPr>
              <a:r>
                <a:rPr lang="en-US" sz="1351" b="1">
                  <a:solidFill>
                    <a:srgbClr val="808080"/>
                  </a:solidFill>
                  <a:latin typeface="Arial Bold"/>
                  <a:ea typeface="Arial Bold"/>
                  <a:cs typeface="Arial Bold"/>
                  <a:sym typeface="Arial Bold"/>
                </a:rPr>
                <a:t>5.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Anvend på alle</a:t>
              </a:r>
            </a:p>
            <a:p>
              <a:pPr algn="r">
                <a:lnSpc>
                  <a:spcPts val="1621"/>
                </a:lnSpc>
              </a:pPr>
              <a:endParaRPr lang="en-US" sz="1351" b="1">
                <a:solidFill>
                  <a:srgbClr val="808080"/>
                </a:solidFill>
                <a:latin typeface="Arial Bold"/>
                <a:ea typeface="Arial Bold"/>
                <a:cs typeface="Arial Bold"/>
                <a:sym typeface="Arial Bold"/>
              </a:endParaRPr>
            </a:p>
            <a:p>
              <a:pPr algn="r">
                <a:lnSpc>
                  <a:spcPts val="1621"/>
                </a:lnSpc>
              </a:pPr>
              <a:r>
                <a:rPr lang="en-US" sz="1351" b="1">
                  <a:solidFill>
                    <a:srgbClr val="808080"/>
                  </a:solidFill>
                  <a:latin typeface="Arial Bold"/>
                  <a:ea typeface="Arial Bold"/>
                  <a:cs typeface="Arial Bold"/>
                  <a:sym typeface="Arial Bold"/>
                </a:rPr>
                <a:t>Tips: </a:t>
              </a:r>
              <a:r>
                <a:rPr lang="en-US" sz="1351">
                  <a:solidFill>
                    <a:srgbClr val="808080"/>
                  </a:solidFill>
                  <a:latin typeface="Arial"/>
                  <a:ea typeface="Arial"/>
                  <a:cs typeface="Arial"/>
                  <a:sym typeface="Arial"/>
                </a:rPr>
                <a:t>Gør det som det sidste før du gemmer filen, så det slår igennem på alle sider </a:t>
              </a:r>
            </a:p>
          </p:txBody>
        </p:sp>
      </p:grpSp>
      <p:grpSp>
        <p:nvGrpSpPr>
          <p:cNvPr id="9" name="Group 9"/>
          <p:cNvGrpSpPr>
            <a:grpSpLocks noChangeAspect="1"/>
          </p:cNvGrpSpPr>
          <p:nvPr/>
        </p:nvGrpSpPr>
        <p:grpSpPr>
          <a:xfrm>
            <a:off x="-3694589" y="7850412"/>
            <a:ext cx="3472195" cy="2482230"/>
            <a:chOff x="0" y="0"/>
            <a:chExt cx="4629593" cy="3309640"/>
          </a:xfrm>
        </p:grpSpPr>
        <p:sp>
          <p:nvSpPr>
            <p:cNvPr id="10" name="Freeform 10"/>
            <p:cNvSpPr/>
            <p:nvPr/>
          </p:nvSpPr>
          <p:spPr>
            <a:xfrm>
              <a:off x="0" y="0"/>
              <a:ext cx="4629531" cy="3309620"/>
            </a:xfrm>
            <a:custGeom>
              <a:avLst/>
              <a:gdLst/>
              <a:ahLst/>
              <a:cxnLst/>
              <a:rect l="l" t="t" r="r" b="b"/>
              <a:pathLst>
                <a:path w="4629531" h="3309620">
                  <a:moveTo>
                    <a:pt x="0" y="0"/>
                  </a:moveTo>
                  <a:lnTo>
                    <a:pt x="4629531" y="0"/>
                  </a:lnTo>
                  <a:lnTo>
                    <a:pt x="4629531" y="3309620"/>
                  </a:lnTo>
                  <a:lnTo>
                    <a:pt x="0" y="3309620"/>
                  </a:lnTo>
                  <a:lnTo>
                    <a:pt x="0" y="0"/>
                  </a:lnTo>
                  <a:close/>
                </a:path>
              </a:pathLst>
            </a:custGeom>
            <a:blipFill>
              <a:blip r:embed="rId3"/>
              <a:stretch>
                <a:fillRect r="-1"/>
              </a:stretch>
            </a:blipFill>
          </p:spPr>
        </p:sp>
      </p:grpSp>
      <p:grpSp>
        <p:nvGrpSpPr>
          <p:cNvPr id="11" name="Group 11"/>
          <p:cNvGrpSpPr/>
          <p:nvPr/>
        </p:nvGrpSpPr>
        <p:grpSpPr>
          <a:xfrm>
            <a:off x="-3521047" y="9248037"/>
            <a:ext cx="2500517" cy="446684"/>
            <a:chOff x="0" y="0"/>
            <a:chExt cx="3334023" cy="595579"/>
          </a:xfrm>
        </p:grpSpPr>
        <p:sp>
          <p:nvSpPr>
            <p:cNvPr id="12" name="Freeform 12"/>
            <p:cNvSpPr/>
            <p:nvPr/>
          </p:nvSpPr>
          <p:spPr>
            <a:xfrm>
              <a:off x="0" y="0"/>
              <a:ext cx="3334004" cy="595630"/>
            </a:xfrm>
            <a:custGeom>
              <a:avLst/>
              <a:gdLst/>
              <a:ahLst/>
              <a:cxnLst/>
              <a:rect l="l" t="t" r="r" b="b"/>
              <a:pathLst>
                <a:path w="3334004" h="595630">
                  <a:moveTo>
                    <a:pt x="9525" y="0"/>
                  </a:moveTo>
                  <a:lnTo>
                    <a:pt x="3324479" y="0"/>
                  </a:lnTo>
                  <a:cubicBezTo>
                    <a:pt x="3329686" y="0"/>
                    <a:pt x="3334004" y="4318"/>
                    <a:pt x="3334004" y="9525"/>
                  </a:cubicBezTo>
                  <a:lnTo>
                    <a:pt x="3334004" y="586105"/>
                  </a:lnTo>
                  <a:cubicBezTo>
                    <a:pt x="3334004" y="591312"/>
                    <a:pt x="3329686" y="595630"/>
                    <a:pt x="3324479" y="595630"/>
                  </a:cubicBezTo>
                  <a:lnTo>
                    <a:pt x="9525" y="595630"/>
                  </a:lnTo>
                  <a:cubicBezTo>
                    <a:pt x="4318" y="595630"/>
                    <a:pt x="0" y="591312"/>
                    <a:pt x="0" y="586105"/>
                  </a:cubicBezTo>
                  <a:lnTo>
                    <a:pt x="0" y="9525"/>
                  </a:lnTo>
                  <a:cubicBezTo>
                    <a:pt x="0" y="4318"/>
                    <a:pt x="4318" y="0"/>
                    <a:pt x="9525" y="0"/>
                  </a:cubicBezTo>
                  <a:moveTo>
                    <a:pt x="9525" y="19050"/>
                  </a:moveTo>
                  <a:lnTo>
                    <a:pt x="9525" y="9525"/>
                  </a:lnTo>
                  <a:lnTo>
                    <a:pt x="19050" y="9525"/>
                  </a:lnTo>
                  <a:lnTo>
                    <a:pt x="19050" y="586105"/>
                  </a:lnTo>
                  <a:lnTo>
                    <a:pt x="9525" y="586105"/>
                  </a:lnTo>
                  <a:lnTo>
                    <a:pt x="9525" y="576580"/>
                  </a:lnTo>
                  <a:lnTo>
                    <a:pt x="3324479" y="576580"/>
                  </a:lnTo>
                  <a:lnTo>
                    <a:pt x="3324479" y="586105"/>
                  </a:lnTo>
                  <a:lnTo>
                    <a:pt x="3314954" y="586105"/>
                  </a:lnTo>
                  <a:lnTo>
                    <a:pt x="3314954" y="9525"/>
                  </a:lnTo>
                  <a:lnTo>
                    <a:pt x="3324479" y="9525"/>
                  </a:lnTo>
                  <a:lnTo>
                    <a:pt x="3324479" y="19050"/>
                  </a:lnTo>
                  <a:lnTo>
                    <a:pt x="9525" y="19050"/>
                  </a:lnTo>
                  <a:close/>
                </a:path>
              </a:pathLst>
            </a:custGeom>
            <a:solidFill>
              <a:srgbClr val="FF0000"/>
            </a:solidFill>
          </p:spPr>
        </p:sp>
      </p:grpSp>
      <p:grpSp>
        <p:nvGrpSpPr>
          <p:cNvPr id="13" name="Group 13"/>
          <p:cNvGrpSpPr/>
          <p:nvPr/>
        </p:nvGrpSpPr>
        <p:grpSpPr>
          <a:xfrm>
            <a:off x="1226758" y="9605704"/>
            <a:ext cx="448550" cy="302428"/>
            <a:chOff x="0" y="0"/>
            <a:chExt cx="598067" cy="403237"/>
          </a:xfrm>
        </p:grpSpPr>
        <p:sp>
          <p:nvSpPr>
            <p:cNvPr id="14" name="Freeform 14"/>
            <p:cNvSpPr/>
            <p:nvPr/>
          </p:nvSpPr>
          <p:spPr>
            <a:xfrm>
              <a:off x="0" y="0"/>
              <a:ext cx="598067" cy="403237"/>
            </a:xfrm>
            <a:custGeom>
              <a:avLst/>
              <a:gdLst/>
              <a:ahLst/>
              <a:cxnLst/>
              <a:rect l="l" t="t" r="r" b="b"/>
              <a:pathLst>
                <a:path w="598067" h="403237">
                  <a:moveTo>
                    <a:pt x="0" y="0"/>
                  </a:moveTo>
                  <a:lnTo>
                    <a:pt x="598067" y="0"/>
                  </a:lnTo>
                  <a:lnTo>
                    <a:pt x="598067" y="403237"/>
                  </a:lnTo>
                  <a:lnTo>
                    <a:pt x="0" y="403237"/>
                  </a:lnTo>
                  <a:close/>
                </a:path>
              </a:pathLst>
            </a:custGeom>
            <a:solidFill>
              <a:srgbClr val="000000">
                <a:alpha val="0"/>
              </a:srgbClr>
            </a:solidFill>
          </p:spPr>
        </p:sp>
        <p:sp>
          <p:nvSpPr>
            <p:cNvPr id="15" name="TextBox 15"/>
            <p:cNvSpPr txBox="1"/>
            <p:nvPr/>
          </p:nvSpPr>
          <p:spPr>
            <a:xfrm>
              <a:off x="0" y="-28575"/>
              <a:ext cx="598067" cy="431812"/>
            </a:xfrm>
            <a:prstGeom prst="rect">
              <a:avLst/>
            </a:prstGeom>
          </p:spPr>
          <p:txBody>
            <a:bodyPr lIns="0" tIns="0" rIns="0" bIns="0" rtlCol="0" anchor="b"/>
            <a:lstStyle/>
            <a:p>
              <a:pPr algn="r">
                <a:lnSpc>
                  <a:spcPts val="1441"/>
                </a:lnSpc>
              </a:pPr>
              <a:r>
                <a:rPr lang="en-US" sz="1200">
                  <a:solidFill>
                    <a:srgbClr val="003127"/>
                  </a:solidFill>
                  <a:latin typeface="Arial"/>
                  <a:ea typeface="Arial"/>
                  <a:cs typeface="Arial"/>
                  <a:sym typeface="Arial"/>
                </a:rPr>
                <a:t>15</a:t>
              </a:r>
            </a:p>
          </p:txBody>
        </p:sp>
      </p:grpSp>
      <p:grpSp>
        <p:nvGrpSpPr>
          <p:cNvPr id="17" name="Group 17"/>
          <p:cNvGrpSpPr/>
          <p:nvPr/>
        </p:nvGrpSpPr>
        <p:grpSpPr>
          <a:xfrm>
            <a:off x="1723945" y="9471380"/>
            <a:ext cx="8484629" cy="436753"/>
            <a:chOff x="0" y="0"/>
            <a:chExt cx="11312838" cy="582337"/>
          </a:xfrm>
        </p:grpSpPr>
        <p:sp>
          <p:nvSpPr>
            <p:cNvPr id="18" name="Freeform 18"/>
            <p:cNvSpPr/>
            <p:nvPr/>
          </p:nvSpPr>
          <p:spPr>
            <a:xfrm>
              <a:off x="0" y="0"/>
              <a:ext cx="11312838" cy="582337"/>
            </a:xfrm>
            <a:custGeom>
              <a:avLst/>
              <a:gdLst/>
              <a:ahLst/>
              <a:cxnLst/>
              <a:rect l="l" t="t" r="r" b="b"/>
              <a:pathLst>
                <a:path w="11312838" h="582337">
                  <a:moveTo>
                    <a:pt x="0" y="0"/>
                  </a:moveTo>
                  <a:lnTo>
                    <a:pt x="11312838" y="0"/>
                  </a:lnTo>
                  <a:lnTo>
                    <a:pt x="11312838" y="582337"/>
                  </a:lnTo>
                  <a:lnTo>
                    <a:pt x="0" y="582337"/>
                  </a:lnTo>
                  <a:close/>
                </a:path>
              </a:pathLst>
            </a:custGeom>
            <a:solidFill>
              <a:srgbClr val="000000">
                <a:alpha val="0"/>
              </a:srgbClr>
            </a:solidFill>
          </p:spPr>
        </p:sp>
        <p:sp>
          <p:nvSpPr>
            <p:cNvPr id="19" name="TextBox 19"/>
            <p:cNvSpPr txBox="1"/>
            <p:nvPr/>
          </p:nvSpPr>
          <p:spPr>
            <a:xfrm>
              <a:off x="0" y="-28575"/>
              <a:ext cx="11312838" cy="610912"/>
            </a:xfrm>
            <a:prstGeom prst="rect">
              <a:avLst/>
            </a:prstGeom>
          </p:spPr>
          <p:txBody>
            <a:bodyPr lIns="0" tIns="0" rIns="0" bIns="0" rtlCol="0" anchor="b"/>
            <a:lstStyle/>
            <a:p>
              <a:pPr algn="l">
                <a:lnSpc>
                  <a:spcPts val="1441"/>
                </a:lnSpc>
              </a:pPr>
              <a:r>
                <a:rPr lang="en-US" sz="1200">
                  <a:solidFill>
                    <a:srgbClr val="003127"/>
                  </a:solidFill>
                  <a:latin typeface="Arial"/>
                  <a:ea typeface="Arial"/>
                  <a:cs typeface="Arial"/>
                  <a:sym typeface="Arial"/>
                </a:rPr>
                <a:t>/ Styrelsen for Grøn Arealomlægning &amp; Vandmiljø/Projektnavn</a:t>
              </a:r>
            </a:p>
          </p:txBody>
        </p:sp>
      </p:grpSp>
      <p:sp>
        <p:nvSpPr>
          <p:cNvPr id="21" name="TextBox 21"/>
          <p:cNvSpPr txBox="1"/>
          <p:nvPr/>
        </p:nvSpPr>
        <p:spPr>
          <a:xfrm>
            <a:off x="-3611436" y="1770638"/>
            <a:ext cx="3467436" cy="2948862"/>
          </a:xfrm>
          <a:prstGeom prst="rect">
            <a:avLst/>
          </a:prstGeom>
        </p:spPr>
        <p:txBody>
          <a:bodyPr lIns="0" tIns="0" rIns="0" bIns="0" rtlCol="0" anchor="t">
            <a:spAutoFit/>
          </a:bodyPr>
          <a:lstStyle/>
          <a:p>
            <a:pPr algn="r">
              <a:lnSpc>
                <a:spcPts val="1621"/>
              </a:lnSpc>
            </a:pPr>
            <a:r>
              <a:rPr lang="en-US" sz="1351" b="1">
                <a:solidFill>
                  <a:srgbClr val="808080"/>
                </a:solidFill>
                <a:latin typeface="Arial Bold"/>
                <a:ea typeface="Arial Bold"/>
                <a:cs typeface="Arial Bold"/>
                <a:sym typeface="Arial Bold"/>
              </a:rPr>
              <a:t>Tekst-typografier</a:t>
            </a:r>
          </a:p>
          <a:p>
            <a:pPr algn="r">
              <a:lnSpc>
                <a:spcPts val="1621"/>
              </a:lnSpc>
            </a:pPr>
            <a:r>
              <a:rPr lang="en-US" sz="1351">
                <a:solidFill>
                  <a:srgbClr val="808080"/>
                </a:solidFill>
                <a:latin typeface="Arial"/>
                <a:ea typeface="Arial"/>
                <a:cs typeface="Arial"/>
                <a:sym typeface="Arial"/>
              </a:rPr>
              <a:t>Brug </a:t>
            </a:r>
            <a:r>
              <a:rPr lang="en-US" sz="1351" b="1">
                <a:solidFill>
                  <a:srgbClr val="808080"/>
                </a:solidFill>
                <a:latin typeface="Arial Bold"/>
                <a:ea typeface="Arial Bold"/>
                <a:cs typeface="Arial Bold"/>
                <a:sym typeface="Arial Bold"/>
              </a:rPr>
              <a:t>TAB</a:t>
            </a:r>
            <a:r>
              <a:rPr lang="en-US" sz="1351">
                <a:solidFill>
                  <a:srgbClr val="808080"/>
                </a:solidFill>
                <a:latin typeface="Arial"/>
                <a:ea typeface="Arial"/>
                <a:cs typeface="Arial"/>
                <a:sym typeface="Arial"/>
              </a:rPr>
              <a:t> for at gå frem i tekst-niveauer</a:t>
            </a:r>
          </a:p>
          <a:p>
            <a:pPr algn="r">
              <a:lnSpc>
                <a:spcPts val="1621"/>
              </a:lnSpc>
            </a:pPr>
            <a:endParaRPr lang="en-US" sz="1351">
              <a:solidFill>
                <a:srgbClr val="808080"/>
              </a:solidFill>
              <a:latin typeface="Arial"/>
              <a:ea typeface="Arial"/>
              <a:cs typeface="Arial"/>
              <a:sym typeface="Arial"/>
            </a:endParaRPr>
          </a:p>
          <a:p>
            <a:pPr algn="r">
              <a:lnSpc>
                <a:spcPts val="1621"/>
              </a:lnSpc>
            </a:pPr>
            <a:r>
              <a:rPr lang="en-US" sz="1351">
                <a:solidFill>
                  <a:srgbClr val="808080"/>
                </a:solidFill>
                <a:latin typeface="Arial"/>
                <a:ea typeface="Arial"/>
                <a:cs typeface="Arial"/>
                <a:sym typeface="Arial"/>
              </a:rPr>
              <a:t>Niveau 1 = Tekst 20 pkt.</a:t>
            </a:r>
          </a:p>
          <a:p>
            <a:pPr algn="r">
              <a:lnSpc>
                <a:spcPts val="1621"/>
              </a:lnSpc>
            </a:pPr>
            <a:r>
              <a:rPr lang="en-US" sz="1351">
                <a:solidFill>
                  <a:srgbClr val="808080"/>
                </a:solidFill>
                <a:latin typeface="Arial"/>
                <a:ea typeface="Arial"/>
                <a:cs typeface="Arial"/>
                <a:sym typeface="Arial"/>
              </a:rPr>
              <a:t>Niveau 2 = Punkt-liste 20 pkt.</a:t>
            </a:r>
          </a:p>
          <a:p>
            <a:pPr algn="r">
              <a:lnSpc>
                <a:spcPts val="1621"/>
              </a:lnSpc>
            </a:pPr>
            <a:r>
              <a:rPr lang="en-US" sz="1351">
                <a:solidFill>
                  <a:srgbClr val="808080"/>
                </a:solidFill>
                <a:latin typeface="Arial"/>
                <a:ea typeface="Arial"/>
                <a:cs typeface="Arial"/>
                <a:sym typeface="Arial"/>
              </a:rPr>
              <a:t>Niveau 3 = Punkt-liste 18 pkt.</a:t>
            </a:r>
          </a:p>
          <a:p>
            <a:pPr algn="r">
              <a:lnSpc>
                <a:spcPts val="1621"/>
              </a:lnSpc>
            </a:pPr>
            <a:r>
              <a:rPr lang="en-US" sz="1351">
                <a:solidFill>
                  <a:srgbClr val="808080"/>
                </a:solidFill>
                <a:latin typeface="Arial"/>
                <a:ea typeface="Arial"/>
                <a:cs typeface="Arial"/>
                <a:sym typeface="Arial"/>
              </a:rPr>
              <a:t>Niveau 4-9 = Punkt-liste 18 pkt.</a:t>
            </a:r>
          </a:p>
          <a:p>
            <a:pPr algn="r">
              <a:lnSpc>
                <a:spcPts val="1621"/>
              </a:lnSpc>
            </a:pPr>
            <a:endParaRPr lang="en-US" sz="1351">
              <a:solidFill>
                <a:srgbClr val="808080"/>
              </a:solidFill>
              <a:latin typeface="Arial"/>
              <a:ea typeface="Arial"/>
              <a:cs typeface="Arial"/>
              <a:sym typeface="Arial"/>
            </a:endParaRPr>
          </a:p>
          <a:p>
            <a:pPr algn="r">
              <a:lnSpc>
                <a:spcPts val="1621"/>
              </a:lnSpc>
            </a:pPr>
            <a:r>
              <a:rPr lang="en-US" sz="1351">
                <a:solidFill>
                  <a:srgbClr val="808080"/>
                </a:solidFill>
                <a:latin typeface="Arial"/>
                <a:ea typeface="Arial"/>
                <a:cs typeface="Arial"/>
                <a:sym typeface="Arial"/>
              </a:rPr>
              <a:t>For at gå tilbage i tekst-niveauer, brug </a:t>
            </a:r>
            <a:r>
              <a:rPr lang="en-US" sz="1351" b="1">
                <a:solidFill>
                  <a:srgbClr val="808080"/>
                </a:solidFill>
                <a:latin typeface="Arial Bold"/>
                <a:ea typeface="Arial Bold"/>
                <a:cs typeface="Arial Bold"/>
                <a:sym typeface="Arial Bold"/>
              </a:rPr>
              <a:t>SHIFT + TAB</a:t>
            </a:r>
          </a:p>
          <a:p>
            <a:pPr algn="r">
              <a:lnSpc>
                <a:spcPts val="1621"/>
              </a:lnSpc>
            </a:pPr>
            <a:endParaRPr lang="en-US" sz="1351" b="1">
              <a:solidFill>
                <a:srgbClr val="808080"/>
              </a:solidFill>
              <a:latin typeface="Arial Bold"/>
              <a:ea typeface="Arial Bold"/>
              <a:cs typeface="Arial Bold"/>
              <a:sym typeface="Arial Bold"/>
            </a:endParaRPr>
          </a:p>
          <a:p>
            <a:pPr algn="r">
              <a:lnSpc>
                <a:spcPts val="1621"/>
              </a:lnSpc>
            </a:pPr>
            <a:r>
              <a:rPr lang="en-US" sz="1351">
                <a:solidFill>
                  <a:srgbClr val="808080"/>
                </a:solidFill>
                <a:latin typeface="Arial"/>
                <a:ea typeface="Arial"/>
                <a:cs typeface="Arial"/>
                <a:sym typeface="Arial"/>
              </a:rPr>
              <a:t>Alternativt kan</a:t>
            </a:r>
          </a:p>
          <a:p>
            <a:pPr algn="r">
              <a:lnSpc>
                <a:spcPts val="1621"/>
              </a:lnSpc>
            </a:pPr>
            <a:r>
              <a:rPr lang="en-US" sz="1351" b="1">
                <a:solidFill>
                  <a:srgbClr val="808080"/>
                </a:solidFill>
                <a:latin typeface="Arial Bold"/>
                <a:ea typeface="Arial Bold"/>
                <a:cs typeface="Arial Bold"/>
                <a:sym typeface="Arial Bold"/>
              </a:rPr>
              <a:t>Forøg</a:t>
            </a:r>
            <a:r>
              <a:rPr lang="en-US" sz="1351">
                <a:solidFill>
                  <a:srgbClr val="808080"/>
                </a:solidFill>
                <a:latin typeface="Arial"/>
                <a:ea typeface="Arial"/>
                <a:cs typeface="Arial"/>
                <a:sym typeface="Arial"/>
              </a:rPr>
              <a:t> og </a:t>
            </a:r>
            <a:r>
              <a:rPr lang="en-US" sz="1351" b="1">
                <a:solidFill>
                  <a:srgbClr val="808080"/>
                </a:solidFill>
                <a:latin typeface="Arial Bold"/>
                <a:ea typeface="Arial Bold"/>
                <a:cs typeface="Arial Bold"/>
                <a:sym typeface="Arial Bold"/>
              </a:rPr>
              <a:t>Formindsk</a:t>
            </a:r>
            <a:r>
              <a:rPr lang="en-US" sz="1351">
                <a:solidFill>
                  <a:srgbClr val="808080"/>
                </a:solidFill>
                <a:latin typeface="Arial"/>
                <a:ea typeface="Arial"/>
                <a:cs typeface="Arial"/>
                <a:sym typeface="Arial"/>
              </a:rPr>
              <a:t> </a:t>
            </a:r>
          </a:p>
          <a:p>
            <a:pPr algn="r">
              <a:lnSpc>
                <a:spcPts val="1621"/>
              </a:lnSpc>
            </a:pPr>
            <a:r>
              <a:rPr lang="en-US" sz="1351">
                <a:solidFill>
                  <a:srgbClr val="808080"/>
                </a:solidFill>
                <a:latin typeface="Arial"/>
                <a:ea typeface="Arial"/>
                <a:cs typeface="Arial"/>
                <a:sym typeface="Arial"/>
              </a:rPr>
              <a:t>listeniveau bruges</a:t>
            </a:r>
          </a:p>
        </p:txBody>
      </p:sp>
      <p:sp>
        <p:nvSpPr>
          <p:cNvPr id="22" name="TextBox 22"/>
          <p:cNvSpPr txBox="1"/>
          <p:nvPr/>
        </p:nvSpPr>
        <p:spPr>
          <a:xfrm>
            <a:off x="978040" y="439749"/>
            <a:ext cx="16342414" cy="477182"/>
          </a:xfrm>
          <a:prstGeom prst="rect">
            <a:avLst/>
          </a:prstGeom>
        </p:spPr>
        <p:txBody>
          <a:bodyPr lIns="0" tIns="0" rIns="0" bIns="0" rtlCol="0" anchor="t">
            <a:spAutoFit/>
          </a:bodyPr>
          <a:lstStyle/>
          <a:p>
            <a:pPr>
              <a:lnSpc>
                <a:spcPts val="3728"/>
              </a:lnSpc>
            </a:pPr>
            <a:r>
              <a:rPr lang="en-US" sz="3452" b="1" dirty="0" err="1">
                <a:solidFill>
                  <a:srgbClr val="003127"/>
                </a:solidFill>
                <a:latin typeface="Arial Bold"/>
                <a:ea typeface="Arial Bold"/>
                <a:cs typeface="Arial Bold"/>
                <a:sym typeface="Arial Bold"/>
              </a:rPr>
              <a:t>Kategorisering</a:t>
            </a:r>
            <a:r>
              <a:rPr lang="en-US" sz="3452" b="1" dirty="0">
                <a:solidFill>
                  <a:srgbClr val="003127"/>
                </a:solidFill>
                <a:latin typeface="Arial Bold"/>
                <a:ea typeface="Arial Bold"/>
                <a:cs typeface="Arial Bold"/>
                <a:sym typeface="Arial Bold"/>
              </a:rPr>
              <a:t> </a:t>
            </a:r>
            <a:r>
              <a:rPr lang="en-US" sz="3452" b="1" dirty="0" err="1">
                <a:solidFill>
                  <a:srgbClr val="003127"/>
                </a:solidFill>
                <a:latin typeface="Arial Bold"/>
                <a:ea typeface="Arial Bold"/>
                <a:cs typeface="Arial Bold"/>
                <a:sym typeface="Arial Bold"/>
              </a:rPr>
              <a:t>af</a:t>
            </a:r>
            <a:r>
              <a:rPr lang="en-US" sz="3452" b="1" dirty="0">
                <a:solidFill>
                  <a:srgbClr val="003127"/>
                </a:solidFill>
                <a:latin typeface="Arial Bold"/>
                <a:ea typeface="Arial Bold"/>
                <a:cs typeface="Arial Bold"/>
                <a:sym typeface="Arial Bold"/>
              </a:rPr>
              <a:t> </a:t>
            </a:r>
            <a:r>
              <a:rPr lang="en-US" sz="3452" b="1" dirty="0" err="1">
                <a:solidFill>
                  <a:srgbClr val="003127"/>
                </a:solidFill>
                <a:latin typeface="Arial Bold"/>
                <a:ea typeface="Arial Bold"/>
                <a:cs typeface="Arial Bold"/>
                <a:sym typeface="Arial Bold"/>
              </a:rPr>
              <a:t>indsatserne</a:t>
            </a:r>
            <a:endParaRPr lang="en-US" sz="3452" b="1" dirty="0">
              <a:solidFill>
                <a:srgbClr val="003127"/>
              </a:solidFill>
              <a:latin typeface="Arial Bold"/>
              <a:ea typeface="Arial Bold"/>
              <a:cs typeface="Arial Bold"/>
              <a:sym typeface="Arial Bold"/>
            </a:endParaRPr>
          </a:p>
        </p:txBody>
      </p:sp>
      <p:pic>
        <p:nvPicPr>
          <p:cNvPr id="23" name="Billede 22">
            <a:extLst>
              <a:ext uri="{FF2B5EF4-FFF2-40B4-BE49-F238E27FC236}">
                <a16:creationId xmlns:a16="http://schemas.microsoft.com/office/drawing/2014/main" id="{6DD0AA20-87E1-4E56-BE5F-03B13CBB165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859000" y="91784"/>
            <a:ext cx="2795089" cy="1427053"/>
          </a:xfrm>
          <a:prstGeom prst="rect">
            <a:avLst/>
          </a:prstGeom>
        </p:spPr>
      </p:pic>
      <p:sp>
        <p:nvSpPr>
          <p:cNvPr id="24" name="Tekstfelt 23">
            <a:extLst>
              <a:ext uri="{FF2B5EF4-FFF2-40B4-BE49-F238E27FC236}">
                <a16:creationId xmlns:a16="http://schemas.microsoft.com/office/drawing/2014/main" id="{20259D05-87D4-456F-B6FC-22E72935E6C3}"/>
              </a:ext>
            </a:extLst>
          </p:cNvPr>
          <p:cNvSpPr txBox="1"/>
          <p:nvPr/>
        </p:nvSpPr>
        <p:spPr>
          <a:xfrm>
            <a:off x="978040" y="1767120"/>
            <a:ext cx="13412292" cy="6863417"/>
          </a:xfrm>
          <a:prstGeom prst="rect">
            <a:avLst/>
          </a:prstGeom>
          <a:noFill/>
        </p:spPr>
        <p:txBody>
          <a:bodyPr wrap="square" rtlCol="0">
            <a:spAutoFit/>
          </a:bodyPr>
          <a:lstStyle/>
          <a:p>
            <a:r>
              <a:rPr lang="da-DK" sz="2800" dirty="0"/>
              <a:t>Programmets </a:t>
            </a:r>
            <a:r>
              <a:rPr lang="da-DK" sz="2800" dirty="0" err="1"/>
              <a:t>indsater</a:t>
            </a:r>
            <a:r>
              <a:rPr lang="da-DK" sz="2800" dirty="0"/>
              <a:t> er – som i </a:t>
            </a:r>
            <a:r>
              <a:rPr lang="da-DK" sz="2800" i="1" dirty="0"/>
              <a:t>Fart på fremtidens grønne løsninger </a:t>
            </a:r>
            <a:r>
              <a:rPr lang="da-DK" sz="2800" dirty="0"/>
              <a:t>– kategoriseret under tre forskellige overskrifter som rummer hver deres formål:</a:t>
            </a:r>
          </a:p>
          <a:p>
            <a:endParaRPr lang="da-DK" sz="2800" dirty="0"/>
          </a:p>
          <a:p>
            <a:pPr marL="800100" lvl="1" indent="-342900">
              <a:buFont typeface="Arial" panose="020B0604020202020204" pitchFamily="34" charset="0"/>
              <a:buChar char="•"/>
            </a:pPr>
            <a:r>
              <a:rPr lang="da-DK" sz="2800" b="1" dirty="0"/>
              <a:t>Dokumentation af klimaeffekter </a:t>
            </a:r>
          </a:p>
          <a:p>
            <a:pPr lvl="1"/>
            <a:endParaRPr lang="da-DK" sz="2800" b="1" dirty="0"/>
          </a:p>
          <a:p>
            <a:pPr lvl="1"/>
            <a:endParaRPr lang="da-DK" sz="2800" b="1" dirty="0"/>
          </a:p>
          <a:p>
            <a:pPr lvl="1"/>
            <a:endParaRPr lang="da-DK" sz="2800" b="1" dirty="0"/>
          </a:p>
          <a:p>
            <a:pPr lvl="1"/>
            <a:endParaRPr lang="da-DK" sz="2800" b="1" dirty="0"/>
          </a:p>
          <a:p>
            <a:pPr marL="800100" lvl="1" indent="-342900">
              <a:buFont typeface="Arial" panose="020B0604020202020204" pitchFamily="34" charset="0"/>
              <a:buChar char="•"/>
            </a:pPr>
            <a:r>
              <a:rPr lang="da-DK" sz="2800" b="1" dirty="0"/>
              <a:t>Afdækning af væsentlige (negative) sideeffekter</a:t>
            </a:r>
          </a:p>
          <a:p>
            <a:pPr marL="800100" lvl="1" indent="-342900">
              <a:buFont typeface="Arial" panose="020B0604020202020204" pitchFamily="34" charset="0"/>
              <a:buChar char="•"/>
            </a:pPr>
            <a:endParaRPr lang="da-DK" sz="2800" b="1" dirty="0"/>
          </a:p>
          <a:p>
            <a:pPr marL="800100" lvl="1" indent="-342900">
              <a:buFont typeface="Arial" panose="020B0604020202020204" pitchFamily="34" charset="0"/>
              <a:buChar char="•"/>
            </a:pPr>
            <a:endParaRPr lang="da-DK" sz="2800" b="1" dirty="0"/>
          </a:p>
          <a:p>
            <a:pPr marL="800100" lvl="1" indent="-342900">
              <a:buFont typeface="Arial" panose="020B0604020202020204" pitchFamily="34" charset="0"/>
              <a:buChar char="•"/>
            </a:pPr>
            <a:endParaRPr lang="da-DK" sz="2800" b="1" dirty="0"/>
          </a:p>
          <a:p>
            <a:pPr marL="800100" lvl="1" indent="-342900">
              <a:buFont typeface="Arial" panose="020B0604020202020204" pitchFamily="34" charset="0"/>
              <a:buChar char="•"/>
            </a:pPr>
            <a:endParaRPr lang="da-DK" sz="2800" b="1" dirty="0"/>
          </a:p>
          <a:p>
            <a:pPr marL="800100" lvl="1" indent="-342900">
              <a:buFont typeface="Arial" panose="020B0604020202020204" pitchFamily="34" charset="0"/>
              <a:buChar char="•"/>
            </a:pPr>
            <a:r>
              <a:rPr lang="da-DK" sz="2800" b="1" dirty="0"/>
              <a:t>Øvrige forsknings- og innovationsindsatser</a:t>
            </a:r>
          </a:p>
          <a:p>
            <a:pPr marL="800100" lvl="1" indent="-342900">
              <a:buFont typeface="Arial" panose="020B0604020202020204" pitchFamily="34" charset="0"/>
              <a:buChar char="•"/>
            </a:pPr>
            <a:endParaRPr lang="da-DK" sz="2400" b="1" dirty="0"/>
          </a:p>
          <a:p>
            <a:pPr marL="800100" lvl="1" indent="-342900">
              <a:buFont typeface="Arial" panose="020B0604020202020204" pitchFamily="34" charset="0"/>
              <a:buChar char="•"/>
            </a:pPr>
            <a:endParaRPr lang="da-DK" sz="2400" b="1" dirty="0"/>
          </a:p>
        </p:txBody>
      </p:sp>
    </p:spTree>
    <p:extLst>
      <p:ext uri="{BB962C8B-B14F-4D97-AF65-F5344CB8AC3E}">
        <p14:creationId xmlns:p14="http://schemas.microsoft.com/office/powerpoint/2010/main" val="4113542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noChangeAspect="1"/>
          </p:cNvGrpSpPr>
          <p:nvPr/>
        </p:nvGrpSpPr>
        <p:grpSpPr>
          <a:xfrm>
            <a:off x="982274" y="9578269"/>
            <a:ext cx="337449" cy="300156"/>
            <a:chOff x="0" y="0"/>
            <a:chExt cx="449932" cy="400209"/>
          </a:xfrm>
        </p:grpSpPr>
        <p:sp>
          <p:nvSpPr>
            <p:cNvPr id="3" name="Freeform 3"/>
            <p:cNvSpPr/>
            <p:nvPr/>
          </p:nvSpPr>
          <p:spPr>
            <a:xfrm>
              <a:off x="0" y="0"/>
              <a:ext cx="449961" cy="400177"/>
            </a:xfrm>
            <a:custGeom>
              <a:avLst/>
              <a:gdLst/>
              <a:ahLst/>
              <a:cxnLst/>
              <a:rect l="l" t="t" r="r" b="b"/>
              <a:pathLst>
                <a:path w="449961" h="400177">
                  <a:moveTo>
                    <a:pt x="0" y="0"/>
                  </a:moveTo>
                  <a:lnTo>
                    <a:pt x="449961" y="0"/>
                  </a:lnTo>
                  <a:lnTo>
                    <a:pt x="449961" y="400177"/>
                  </a:lnTo>
                  <a:lnTo>
                    <a:pt x="0" y="400177"/>
                  </a:lnTo>
                  <a:lnTo>
                    <a:pt x="0" y="0"/>
                  </a:lnTo>
                  <a:close/>
                </a:path>
              </a:pathLst>
            </a:custGeom>
            <a:solidFill>
              <a:srgbClr val="000000">
                <a:alpha val="0"/>
              </a:srgbClr>
            </a:solidFill>
          </p:spPr>
        </p:sp>
      </p:grpSp>
      <p:grpSp>
        <p:nvGrpSpPr>
          <p:cNvPr id="4" name="Group 4"/>
          <p:cNvGrpSpPr>
            <a:grpSpLocks noChangeAspect="1"/>
          </p:cNvGrpSpPr>
          <p:nvPr/>
        </p:nvGrpSpPr>
        <p:grpSpPr>
          <a:xfrm>
            <a:off x="-1592295" y="4842003"/>
            <a:ext cx="1381944" cy="302013"/>
            <a:chOff x="0" y="0"/>
            <a:chExt cx="1842592" cy="402685"/>
          </a:xfrm>
        </p:grpSpPr>
        <p:sp>
          <p:nvSpPr>
            <p:cNvPr id="5" name="Freeform 5"/>
            <p:cNvSpPr/>
            <p:nvPr/>
          </p:nvSpPr>
          <p:spPr>
            <a:xfrm>
              <a:off x="0" y="0"/>
              <a:ext cx="1842643" cy="402717"/>
            </a:xfrm>
            <a:custGeom>
              <a:avLst/>
              <a:gdLst/>
              <a:ahLst/>
              <a:cxnLst/>
              <a:rect l="l" t="t" r="r" b="b"/>
              <a:pathLst>
                <a:path w="1842643" h="402717">
                  <a:moveTo>
                    <a:pt x="0" y="0"/>
                  </a:moveTo>
                  <a:lnTo>
                    <a:pt x="1842643" y="0"/>
                  </a:lnTo>
                  <a:lnTo>
                    <a:pt x="1842643" y="402717"/>
                  </a:lnTo>
                  <a:lnTo>
                    <a:pt x="0" y="402717"/>
                  </a:lnTo>
                  <a:lnTo>
                    <a:pt x="0" y="0"/>
                  </a:lnTo>
                  <a:close/>
                </a:path>
              </a:pathLst>
            </a:custGeom>
            <a:blipFill>
              <a:blip r:embed="rId2"/>
              <a:stretch>
                <a:fillRect r="2" b="7"/>
              </a:stretch>
            </a:blipFill>
          </p:spPr>
        </p:sp>
      </p:grpSp>
      <p:grpSp>
        <p:nvGrpSpPr>
          <p:cNvPr id="6" name="Group 6"/>
          <p:cNvGrpSpPr/>
          <p:nvPr/>
        </p:nvGrpSpPr>
        <p:grpSpPr>
          <a:xfrm>
            <a:off x="-3718256" y="5527746"/>
            <a:ext cx="3718256" cy="2217725"/>
            <a:chOff x="0" y="0"/>
            <a:chExt cx="4957675" cy="2956966"/>
          </a:xfrm>
        </p:grpSpPr>
        <p:sp>
          <p:nvSpPr>
            <p:cNvPr id="7" name="Freeform 7"/>
            <p:cNvSpPr/>
            <p:nvPr/>
          </p:nvSpPr>
          <p:spPr>
            <a:xfrm>
              <a:off x="0" y="0"/>
              <a:ext cx="4957675" cy="2956966"/>
            </a:xfrm>
            <a:custGeom>
              <a:avLst/>
              <a:gdLst/>
              <a:ahLst/>
              <a:cxnLst/>
              <a:rect l="l" t="t" r="r" b="b"/>
              <a:pathLst>
                <a:path w="4957675" h="2956966">
                  <a:moveTo>
                    <a:pt x="0" y="0"/>
                  </a:moveTo>
                  <a:lnTo>
                    <a:pt x="4957675" y="0"/>
                  </a:lnTo>
                  <a:lnTo>
                    <a:pt x="4957675" y="2956966"/>
                  </a:lnTo>
                  <a:lnTo>
                    <a:pt x="0" y="2956966"/>
                  </a:lnTo>
                  <a:close/>
                </a:path>
              </a:pathLst>
            </a:custGeom>
            <a:solidFill>
              <a:srgbClr val="000000">
                <a:alpha val="0"/>
              </a:srgbClr>
            </a:solidFill>
          </p:spPr>
        </p:sp>
        <p:sp>
          <p:nvSpPr>
            <p:cNvPr id="8" name="TextBox 8"/>
            <p:cNvSpPr txBox="1"/>
            <p:nvPr/>
          </p:nvSpPr>
          <p:spPr>
            <a:xfrm>
              <a:off x="0" y="-38100"/>
              <a:ext cx="4957675" cy="2995066"/>
            </a:xfrm>
            <a:prstGeom prst="rect">
              <a:avLst/>
            </a:prstGeom>
          </p:spPr>
          <p:txBody>
            <a:bodyPr lIns="0" tIns="0" rIns="0" bIns="0" rtlCol="0" anchor="b"/>
            <a:lstStyle/>
            <a:p>
              <a:pPr algn="r">
                <a:lnSpc>
                  <a:spcPts val="1621"/>
                </a:lnSpc>
              </a:pPr>
              <a:r>
                <a:rPr lang="en-US" sz="1351" b="1">
                  <a:solidFill>
                    <a:srgbClr val="808080"/>
                  </a:solidFill>
                  <a:latin typeface="Arial Bold"/>
                  <a:ea typeface="Arial Bold"/>
                  <a:cs typeface="Arial Bold"/>
                  <a:sym typeface="Arial Bold"/>
                </a:rPr>
                <a:t>For at indsætte Sidehoved og sidefod</a:t>
              </a:r>
            </a:p>
            <a:p>
              <a:pPr algn="r">
                <a:lnSpc>
                  <a:spcPts val="1621"/>
                </a:lnSpc>
              </a:pPr>
              <a:r>
                <a:rPr lang="en-US" sz="1351" b="1">
                  <a:solidFill>
                    <a:srgbClr val="808080"/>
                  </a:solidFill>
                  <a:latin typeface="Arial Bold"/>
                  <a:ea typeface="Arial Bold"/>
                  <a:cs typeface="Arial Bold"/>
                  <a:sym typeface="Arial Bold"/>
                </a:rPr>
                <a:t>1.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Indsæt</a:t>
              </a:r>
              <a:r>
                <a:rPr lang="en-US" sz="1351">
                  <a:solidFill>
                    <a:srgbClr val="808080"/>
                  </a:solidFill>
                  <a:latin typeface="Arial"/>
                  <a:ea typeface="Arial"/>
                  <a:cs typeface="Arial"/>
                  <a:sym typeface="Arial"/>
                </a:rPr>
                <a:t> i topmenuen </a:t>
              </a:r>
            </a:p>
            <a:p>
              <a:pPr algn="r">
                <a:lnSpc>
                  <a:spcPts val="1621"/>
                </a:lnSpc>
              </a:pPr>
              <a:r>
                <a:rPr lang="en-US" sz="1351" b="1">
                  <a:solidFill>
                    <a:srgbClr val="808080"/>
                  </a:solidFill>
                  <a:latin typeface="Arial Bold"/>
                  <a:ea typeface="Arial Bold"/>
                  <a:cs typeface="Arial Bold"/>
                  <a:sym typeface="Arial Bold"/>
                </a:rPr>
                <a:t>2.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Sidehoved og Sidefod</a:t>
              </a:r>
            </a:p>
            <a:p>
              <a:pPr algn="r">
                <a:lnSpc>
                  <a:spcPts val="1621"/>
                </a:lnSpc>
              </a:pPr>
              <a:r>
                <a:rPr lang="en-US" sz="1351" b="1">
                  <a:solidFill>
                    <a:srgbClr val="808080"/>
                  </a:solidFill>
                  <a:latin typeface="Arial Bold"/>
                  <a:ea typeface="Arial Bold"/>
                  <a:cs typeface="Arial Bold"/>
                  <a:sym typeface="Arial Bold"/>
                </a:rPr>
                <a:t>3. </a:t>
              </a:r>
              <a:r>
                <a:rPr lang="en-US" sz="1351">
                  <a:solidFill>
                    <a:srgbClr val="808080"/>
                  </a:solidFill>
                  <a:latin typeface="Arial"/>
                  <a:ea typeface="Arial"/>
                  <a:cs typeface="Arial"/>
                  <a:sym typeface="Arial"/>
                </a:rPr>
                <a:t>Sæt hak i </a:t>
              </a:r>
              <a:r>
                <a:rPr lang="en-US" sz="1351" b="1">
                  <a:solidFill>
                    <a:srgbClr val="808080"/>
                  </a:solidFill>
                  <a:latin typeface="Arial Bold"/>
                  <a:ea typeface="Arial Bold"/>
                  <a:cs typeface="Arial Bold"/>
                  <a:sym typeface="Arial Bold"/>
                </a:rPr>
                <a:t>Slidenummer</a:t>
              </a:r>
            </a:p>
            <a:p>
              <a:pPr algn="r">
                <a:lnSpc>
                  <a:spcPts val="1621"/>
                </a:lnSpc>
              </a:pPr>
              <a:r>
                <a:rPr lang="en-US" sz="1351" b="1">
                  <a:solidFill>
                    <a:srgbClr val="808080"/>
                  </a:solidFill>
                  <a:latin typeface="Arial Bold"/>
                  <a:ea typeface="Arial Bold"/>
                  <a:cs typeface="Arial Bold"/>
                  <a:sym typeface="Arial Bold"/>
                </a:rPr>
                <a:t>4. </a:t>
              </a:r>
              <a:r>
                <a:rPr lang="en-US" sz="1351">
                  <a:solidFill>
                    <a:srgbClr val="808080"/>
                  </a:solidFill>
                  <a:latin typeface="Arial"/>
                  <a:ea typeface="Arial"/>
                  <a:cs typeface="Arial"/>
                  <a:sym typeface="Arial"/>
                </a:rPr>
                <a:t>Indsæt ønsket indhold i </a:t>
              </a:r>
              <a:r>
                <a:rPr lang="en-US" sz="1351" b="1">
                  <a:solidFill>
                    <a:srgbClr val="808080"/>
                  </a:solidFill>
                  <a:latin typeface="Arial Bold"/>
                  <a:ea typeface="Arial Bold"/>
                  <a:cs typeface="Arial Bold"/>
                  <a:sym typeface="Arial Bold"/>
                </a:rPr>
                <a:t>Sidefod</a:t>
              </a:r>
            </a:p>
            <a:p>
              <a:pPr algn="r">
                <a:lnSpc>
                  <a:spcPts val="1621"/>
                </a:lnSpc>
              </a:pPr>
              <a:r>
                <a:rPr lang="en-US" sz="1351" b="1">
                  <a:solidFill>
                    <a:srgbClr val="808080"/>
                  </a:solidFill>
                  <a:latin typeface="Arial Bold"/>
                  <a:ea typeface="Arial Bold"/>
                  <a:cs typeface="Arial Bold"/>
                  <a:sym typeface="Arial Bold"/>
                </a:rPr>
                <a:t>5.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Anvend på alle</a:t>
              </a:r>
            </a:p>
            <a:p>
              <a:pPr algn="r">
                <a:lnSpc>
                  <a:spcPts val="1621"/>
                </a:lnSpc>
              </a:pPr>
              <a:endParaRPr lang="en-US" sz="1351" b="1">
                <a:solidFill>
                  <a:srgbClr val="808080"/>
                </a:solidFill>
                <a:latin typeface="Arial Bold"/>
                <a:ea typeface="Arial Bold"/>
                <a:cs typeface="Arial Bold"/>
                <a:sym typeface="Arial Bold"/>
              </a:endParaRPr>
            </a:p>
            <a:p>
              <a:pPr algn="r">
                <a:lnSpc>
                  <a:spcPts val="1621"/>
                </a:lnSpc>
              </a:pPr>
              <a:r>
                <a:rPr lang="en-US" sz="1351" b="1">
                  <a:solidFill>
                    <a:srgbClr val="808080"/>
                  </a:solidFill>
                  <a:latin typeface="Arial Bold"/>
                  <a:ea typeface="Arial Bold"/>
                  <a:cs typeface="Arial Bold"/>
                  <a:sym typeface="Arial Bold"/>
                </a:rPr>
                <a:t>Tips: </a:t>
              </a:r>
              <a:r>
                <a:rPr lang="en-US" sz="1351">
                  <a:solidFill>
                    <a:srgbClr val="808080"/>
                  </a:solidFill>
                  <a:latin typeface="Arial"/>
                  <a:ea typeface="Arial"/>
                  <a:cs typeface="Arial"/>
                  <a:sym typeface="Arial"/>
                </a:rPr>
                <a:t>Gør det som det sidste før du gemmer filen, så det slår igennem på alle sider </a:t>
              </a:r>
            </a:p>
          </p:txBody>
        </p:sp>
      </p:grpSp>
      <p:grpSp>
        <p:nvGrpSpPr>
          <p:cNvPr id="9" name="Group 9"/>
          <p:cNvGrpSpPr>
            <a:grpSpLocks noChangeAspect="1"/>
          </p:cNvGrpSpPr>
          <p:nvPr/>
        </p:nvGrpSpPr>
        <p:grpSpPr>
          <a:xfrm>
            <a:off x="-3694589" y="7850412"/>
            <a:ext cx="3472195" cy="2482230"/>
            <a:chOff x="0" y="0"/>
            <a:chExt cx="4629593" cy="3309640"/>
          </a:xfrm>
        </p:grpSpPr>
        <p:sp>
          <p:nvSpPr>
            <p:cNvPr id="10" name="Freeform 10"/>
            <p:cNvSpPr/>
            <p:nvPr/>
          </p:nvSpPr>
          <p:spPr>
            <a:xfrm>
              <a:off x="0" y="0"/>
              <a:ext cx="4629531" cy="3309620"/>
            </a:xfrm>
            <a:custGeom>
              <a:avLst/>
              <a:gdLst/>
              <a:ahLst/>
              <a:cxnLst/>
              <a:rect l="l" t="t" r="r" b="b"/>
              <a:pathLst>
                <a:path w="4629531" h="3309620">
                  <a:moveTo>
                    <a:pt x="0" y="0"/>
                  </a:moveTo>
                  <a:lnTo>
                    <a:pt x="4629531" y="0"/>
                  </a:lnTo>
                  <a:lnTo>
                    <a:pt x="4629531" y="3309620"/>
                  </a:lnTo>
                  <a:lnTo>
                    <a:pt x="0" y="3309620"/>
                  </a:lnTo>
                  <a:lnTo>
                    <a:pt x="0" y="0"/>
                  </a:lnTo>
                  <a:close/>
                </a:path>
              </a:pathLst>
            </a:custGeom>
            <a:blipFill>
              <a:blip r:embed="rId3"/>
              <a:stretch>
                <a:fillRect r="-1"/>
              </a:stretch>
            </a:blipFill>
          </p:spPr>
        </p:sp>
      </p:grpSp>
      <p:grpSp>
        <p:nvGrpSpPr>
          <p:cNvPr id="11" name="Group 11"/>
          <p:cNvGrpSpPr/>
          <p:nvPr/>
        </p:nvGrpSpPr>
        <p:grpSpPr>
          <a:xfrm>
            <a:off x="-3521047" y="9248037"/>
            <a:ext cx="2500517" cy="446684"/>
            <a:chOff x="0" y="0"/>
            <a:chExt cx="3334023" cy="595579"/>
          </a:xfrm>
        </p:grpSpPr>
        <p:sp>
          <p:nvSpPr>
            <p:cNvPr id="12" name="Freeform 12"/>
            <p:cNvSpPr/>
            <p:nvPr/>
          </p:nvSpPr>
          <p:spPr>
            <a:xfrm>
              <a:off x="0" y="0"/>
              <a:ext cx="3334004" cy="595630"/>
            </a:xfrm>
            <a:custGeom>
              <a:avLst/>
              <a:gdLst/>
              <a:ahLst/>
              <a:cxnLst/>
              <a:rect l="l" t="t" r="r" b="b"/>
              <a:pathLst>
                <a:path w="3334004" h="595630">
                  <a:moveTo>
                    <a:pt x="9525" y="0"/>
                  </a:moveTo>
                  <a:lnTo>
                    <a:pt x="3324479" y="0"/>
                  </a:lnTo>
                  <a:cubicBezTo>
                    <a:pt x="3329686" y="0"/>
                    <a:pt x="3334004" y="4318"/>
                    <a:pt x="3334004" y="9525"/>
                  </a:cubicBezTo>
                  <a:lnTo>
                    <a:pt x="3334004" y="586105"/>
                  </a:lnTo>
                  <a:cubicBezTo>
                    <a:pt x="3334004" y="591312"/>
                    <a:pt x="3329686" y="595630"/>
                    <a:pt x="3324479" y="595630"/>
                  </a:cubicBezTo>
                  <a:lnTo>
                    <a:pt x="9525" y="595630"/>
                  </a:lnTo>
                  <a:cubicBezTo>
                    <a:pt x="4318" y="595630"/>
                    <a:pt x="0" y="591312"/>
                    <a:pt x="0" y="586105"/>
                  </a:cubicBezTo>
                  <a:lnTo>
                    <a:pt x="0" y="9525"/>
                  </a:lnTo>
                  <a:cubicBezTo>
                    <a:pt x="0" y="4318"/>
                    <a:pt x="4318" y="0"/>
                    <a:pt x="9525" y="0"/>
                  </a:cubicBezTo>
                  <a:moveTo>
                    <a:pt x="9525" y="19050"/>
                  </a:moveTo>
                  <a:lnTo>
                    <a:pt x="9525" y="9525"/>
                  </a:lnTo>
                  <a:lnTo>
                    <a:pt x="19050" y="9525"/>
                  </a:lnTo>
                  <a:lnTo>
                    <a:pt x="19050" y="586105"/>
                  </a:lnTo>
                  <a:lnTo>
                    <a:pt x="9525" y="586105"/>
                  </a:lnTo>
                  <a:lnTo>
                    <a:pt x="9525" y="576580"/>
                  </a:lnTo>
                  <a:lnTo>
                    <a:pt x="3324479" y="576580"/>
                  </a:lnTo>
                  <a:lnTo>
                    <a:pt x="3324479" y="586105"/>
                  </a:lnTo>
                  <a:lnTo>
                    <a:pt x="3314954" y="586105"/>
                  </a:lnTo>
                  <a:lnTo>
                    <a:pt x="3314954" y="9525"/>
                  </a:lnTo>
                  <a:lnTo>
                    <a:pt x="3324479" y="9525"/>
                  </a:lnTo>
                  <a:lnTo>
                    <a:pt x="3324479" y="19050"/>
                  </a:lnTo>
                  <a:lnTo>
                    <a:pt x="9525" y="19050"/>
                  </a:lnTo>
                  <a:close/>
                </a:path>
              </a:pathLst>
            </a:custGeom>
            <a:solidFill>
              <a:srgbClr val="FF0000"/>
            </a:solidFill>
          </p:spPr>
        </p:sp>
      </p:grpSp>
      <p:grpSp>
        <p:nvGrpSpPr>
          <p:cNvPr id="13" name="Group 13"/>
          <p:cNvGrpSpPr/>
          <p:nvPr/>
        </p:nvGrpSpPr>
        <p:grpSpPr>
          <a:xfrm>
            <a:off x="1226758" y="9605704"/>
            <a:ext cx="448550" cy="302428"/>
            <a:chOff x="0" y="0"/>
            <a:chExt cx="598067" cy="403237"/>
          </a:xfrm>
        </p:grpSpPr>
        <p:sp>
          <p:nvSpPr>
            <p:cNvPr id="14" name="Freeform 14"/>
            <p:cNvSpPr/>
            <p:nvPr/>
          </p:nvSpPr>
          <p:spPr>
            <a:xfrm>
              <a:off x="0" y="0"/>
              <a:ext cx="598067" cy="403237"/>
            </a:xfrm>
            <a:custGeom>
              <a:avLst/>
              <a:gdLst/>
              <a:ahLst/>
              <a:cxnLst/>
              <a:rect l="l" t="t" r="r" b="b"/>
              <a:pathLst>
                <a:path w="598067" h="403237">
                  <a:moveTo>
                    <a:pt x="0" y="0"/>
                  </a:moveTo>
                  <a:lnTo>
                    <a:pt x="598067" y="0"/>
                  </a:lnTo>
                  <a:lnTo>
                    <a:pt x="598067" y="403237"/>
                  </a:lnTo>
                  <a:lnTo>
                    <a:pt x="0" y="403237"/>
                  </a:lnTo>
                  <a:close/>
                </a:path>
              </a:pathLst>
            </a:custGeom>
            <a:solidFill>
              <a:srgbClr val="000000">
                <a:alpha val="0"/>
              </a:srgbClr>
            </a:solidFill>
          </p:spPr>
        </p:sp>
        <p:sp>
          <p:nvSpPr>
            <p:cNvPr id="15" name="TextBox 15"/>
            <p:cNvSpPr txBox="1"/>
            <p:nvPr/>
          </p:nvSpPr>
          <p:spPr>
            <a:xfrm>
              <a:off x="0" y="-28575"/>
              <a:ext cx="598067" cy="431812"/>
            </a:xfrm>
            <a:prstGeom prst="rect">
              <a:avLst/>
            </a:prstGeom>
          </p:spPr>
          <p:txBody>
            <a:bodyPr lIns="0" tIns="0" rIns="0" bIns="0" rtlCol="0" anchor="b"/>
            <a:lstStyle/>
            <a:p>
              <a:pPr algn="r">
                <a:lnSpc>
                  <a:spcPts val="1441"/>
                </a:lnSpc>
              </a:pPr>
              <a:r>
                <a:rPr lang="en-US" sz="1200">
                  <a:solidFill>
                    <a:srgbClr val="003127"/>
                  </a:solidFill>
                  <a:latin typeface="Arial"/>
                  <a:ea typeface="Arial"/>
                  <a:cs typeface="Arial"/>
                  <a:sym typeface="Arial"/>
                </a:rPr>
                <a:t>15</a:t>
              </a:r>
            </a:p>
          </p:txBody>
        </p:sp>
      </p:grpSp>
      <p:grpSp>
        <p:nvGrpSpPr>
          <p:cNvPr id="17" name="Group 17"/>
          <p:cNvGrpSpPr/>
          <p:nvPr/>
        </p:nvGrpSpPr>
        <p:grpSpPr>
          <a:xfrm>
            <a:off x="1723945" y="9471380"/>
            <a:ext cx="8484629" cy="436753"/>
            <a:chOff x="0" y="0"/>
            <a:chExt cx="11312838" cy="582337"/>
          </a:xfrm>
        </p:grpSpPr>
        <p:sp>
          <p:nvSpPr>
            <p:cNvPr id="18" name="Freeform 18"/>
            <p:cNvSpPr/>
            <p:nvPr/>
          </p:nvSpPr>
          <p:spPr>
            <a:xfrm>
              <a:off x="0" y="0"/>
              <a:ext cx="11312838" cy="582337"/>
            </a:xfrm>
            <a:custGeom>
              <a:avLst/>
              <a:gdLst/>
              <a:ahLst/>
              <a:cxnLst/>
              <a:rect l="l" t="t" r="r" b="b"/>
              <a:pathLst>
                <a:path w="11312838" h="582337">
                  <a:moveTo>
                    <a:pt x="0" y="0"/>
                  </a:moveTo>
                  <a:lnTo>
                    <a:pt x="11312838" y="0"/>
                  </a:lnTo>
                  <a:lnTo>
                    <a:pt x="11312838" y="582337"/>
                  </a:lnTo>
                  <a:lnTo>
                    <a:pt x="0" y="582337"/>
                  </a:lnTo>
                  <a:close/>
                </a:path>
              </a:pathLst>
            </a:custGeom>
            <a:solidFill>
              <a:srgbClr val="000000">
                <a:alpha val="0"/>
              </a:srgbClr>
            </a:solidFill>
          </p:spPr>
        </p:sp>
        <p:sp>
          <p:nvSpPr>
            <p:cNvPr id="19" name="TextBox 19"/>
            <p:cNvSpPr txBox="1"/>
            <p:nvPr/>
          </p:nvSpPr>
          <p:spPr>
            <a:xfrm>
              <a:off x="0" y="-28575"/>
              <a:ext cx="11312838" cy="610912"/>
            </a:xfrm>
            <a:prstGeom prst="rect">
              <a:avLst/>
            </a:prstGeom>
          </p:spPr>
          <p:txBody>
            <a:bodyPr lIns="0" tIns="0" rIns="0" bIns="0" rtlCol="0" anchor="b"/>
            <a:lstStyle/>
            <a:p>
              <a:pPr algn="l">
                <a:lnSpc>
                  <a:spcPts val="1441"/>
                </a:lnSpc>
              </a:pPr>
              <a:r>
                <a:rPr lang="en-US" sz="1200">
                  <a:solidFill>
                    <a:srgbClr val="003127"/>
                  </a:solidFill>
                  <a:latin typeface="Arial"/>
                  <a:ea typeface="Arial"/>
                  <a:cs typeface="Arial"/>
                  <a:sym typeface="Arial"/>
                </a:rPr>
                <a:t>/ Styrelsen for Grøn Arealomlægning &amp; Vandmiljø/Projektnavn</a:t>
              </a:r>
            </a:p>
          </p:txBody>
        </p:sp>
      </p:grpSp>
      <p:sp>
        <p:nvSpPr>
          <p:cNvPr id="21" name="TextBox 21"/>
          <p:cNvSpPr txBox="1"/>
          <p:nvPr/>
        </p:nvSpPr>
        <p:spPr>
          <a:xfrm>
            <a:off x="-3611436" y="1770638"/>
            <a:ext cx="3467436" cy="2948862"/>
          </a:xfrm>
          <a:prstGeom prst="rect">
            <a:avLst/>
          </a:prstGeom>
        </p:spPr>
        <p:txBody>
          <a:bodyPr lIns="0" tIns="0" rIns="0" bIns="0" rtlCol="0" anchor="t">
            <a:spAutoFit/>
          </a:bodyPr>
          <a:lstStyle/>
          <a:p>
            <a:pPr algn="r">
              <a:lnSpc>
                <a:spcPts val="1621"/>
              </a:lnSpc>
            </a:pPr>
            <a:r>
              <a:rPr lang="en-US" sz="1351" b="1">
                <a:solidFill>
                  <a:srgbClr val="808080"/>
                </a:solidFill>
                <a:latin typeface="Arial Bold"/>
                <a:ea typeface="Arial Bold"/>
                <a:cs typeface="Arial Bold"/>
                <a:sym typeface="Arial Bold"/>
              </a:rPr>
              <a:t>Tekst-typografier</a:t>
            </a:r>
          </a:p>
          <a:p>
            <a:pPr algn="r">
              <a:lnSpc>
                <a:spcPts val="1621"/>
              </a:lnSpc>
            </a:pPr>
            <a:r>
              <a:rPr lang="en-US" sz="1351">
                <a:solidFill>
                  <a:srgbClr val="808080"/>
                </a:solidFill>
                <a:latin typeface="Arial"/>
                <a:ea typeface="Arial"/>
                <a:cs typeface="Arial"/>
                <a:sym typeface="Arial"/>
              </a:rPr>
              <a:t>Brug </a:t>
            </a:r>
            <a:r>
              <a:rPr lang="en-US" sz="1351" b="1">
                <a:solidFill>
                  <a:srgbClr val="808080"/>
                </a:solidFill>
                <a:latin typeface="Arial Bold"/>
                <a:ea typeface="Arial Bold"/>
                <a:cs typeface="Arial Bold"/>
                <a:sym typeface="Arial Bold"/>
              </a:rPr>
              <a:t>TAB</a:t>
            </a:r>
            <a:r>
              <a:rPr lang="en-US" sz="1351">
                <a:solidFill>
                  <a:srgbClr val="808080"/>
                </a:solidFill>
                <a:latin typeface="Arial"/>
                <a:ea typeface="Arial"/>
                <a:cs typeface="Arial"/>
                <a:sym typeface="Arial"/>
              </a:rPr>
              <a:t> for at gå frem i tekst-niveauer</a:t>
            </a:r>
          </a:p>
          <a:p>
            <a:pPr algn="r">
              <a:lnSpc>
                <a:spcPts val="1621"/>
              </a:lnSpc>
            </a:pPr>
            <a:endParaRPr lang="en-US" sz="1351">
              <a:solidFill>
                <a:srgbClr val="808080"/>
              </a:solidFill>
              <a:latin typeface="Arial"/>
              <a:ea typeface="Arial"/>
              <a:cs typeface="Arial"/>
              <a:sym typeface="Arial"/>
            </a:endParaRPr>
          </a:p>
          <a:p>
            <a:pPr algn="r">
              <a:lnSpc>
                <a:spcPts val="1621"/>
              </a:lnSpc>
            </a:pPr>
            <a:r>
              <a:rPr lang="en-US" sz="1351">
                <a:solidFill>
                  <a:srgbClr val="808080"/>
                </a:solidFill>
                <a:latin typeface="Arial"/>
                <a:ea typeface="Arial"/>
                <a:cs typeface="Arial"/>
                <a:sym typeface="Arial"/>
              </a:rPr>
              <a:t>Niveau 1 = Tekst 20 pkt.</a:t>
            </a:r>
          </a:p>
          <a:p>
            <a:pPr algn="r">
              <a:lnSpc>
                <a:spcPts val="1621"/>
              </a:lnSpc>
            </a:pPr>
            <a:r>
              <a:rPr lang="en-US" sz="1351">
                <a:solidFill>
                  <a:srgbClr val="808080"/>
                </a:solidFill>
                <a:latin typeface="Arial"/>
                <a:ea typeface="Arial"/>
                <a:cs typeface="Arial"/>
                <a:sym typeface="Arial"/>
              </a:rPr>
              <a:t>Niveau 2 = Punkt-liste 20 pkt.</a:t>
            </a:r>
          </a:p>
          <a:p>
            <a:pPr algn="r">
              <a:lnSpc>
                <a:spcPts val="1621"/>
              </a:lnSpc>
            </a:pPr>
            <a:r>
              <a:rPr lang="en-US" sz="1351">
                <a:solidFill>
                  <a:srgbClr val="808080"/>
                </a:solidFill>
                <a:latin typeface="Arial"/>
                <a:ea typeface="Arial"/>
                <a:cs typeface="Arial"/>
                <a:sym typeface="Arial"/>
              </a:rPr>
              <a:t>Niveau 3 = Punkt-liste 18 pkt.</a:t>
            </a:r>
          </a:p>
          <a:p>
            <a:pPr algn="r">
              <a:lnSpc>
                <a:spcPts val="1621"/>
              </a:lnSpc>
            </a:pPr>
            <a:r>
              <a:rPr lang="en-US" sz="1351">
                <a:solidFill>
                  <a:srgbClr val="808080"/>
                </a:solidFill>
                <a:latin typeface="Arial"/>
                <a:ea typeface="Arial"/>
                <a:cs typeface="Arial"/>
                <a:sym typeface="Arial"/>
              </a:rPr>
              <a:t>Niveau 4-9 = Punkt-liste 18 pkt.</a:t>
            </a:r>
          </a:p>
          <a:p>
            <a:pPr algn="r">
              <a:lnSpc>
                <a:spcPts val="1621"/>
              </a:lnSpc>
            </a:pPr>
            <a:endParaRPr lang="en-US" sz="1351">
              <a:solidFill>
                <a:srgbClr val="808080"/>
              </a:solidFill>
              <a:latin typeface="Arial"/>
              <a:ea typeface="Arial"/>
              <a:cs typeface="Arial"/>
              <a:sym typeface="Arial"/>
            </a:endParaRPr>
          </a:p>
          <a:p>
            <a:pPr algn="r">
              <a:lnSpc>
                <a:spcPts val="1621"/>
              </a:lnSpc>
            </a:pPr>
            <a:r>
              <a:rPr lang="en-US" sz="1351">
                <a:solidFill>
                  <a:srgbClr val="808080"/>
                </a:solidFill>
                <a:latin typeface="Arial"/>
                <a:ea typeface="Arial"/>
                <a:cs typeface="Arial"/>
                <a:sym typeface="Arial"/>
              </a:rPr>
              <a:t>For at gå tilbage i tekst-niveauer, brug </a:t>
            </a:r>
            <a:r>
              <a:rPr lang="en-US" sz="1351" b="1">
                <a:solidFill>
                  <a:srgbClr val="808080"/>
                </a:solidFill>
                <a:latin typeface="Arial Bold"/>
                <a:ea typeface="Arial Bold"/>
                <a:cs typeface="Arial Bold"/>
                <a:sym typeface="Arial Bold"/>
              </a:rPr>
              <a:t>SHIFT + TAB</a:t>
            </a:r>
          </a:p>
          <a:p>
            <a:pPr algn="r">
              <a:lnSpc>
                <a:spcPts val="1621"/>
              </a:lnSpc>
            </a:pPr>
            <a:endParaRPr lang="en-US" sz="1351" b="1">
              <a:solidFill>
                <a:srgbClr val="808080"/>
              </a:solidFill>
              <a:latin typeface="Arial Bold"/>
              <a:ea typeface="Arial Bold"/>
              <a:cs typeface="Arial Bold"/>
              <a:sym typeface="Arial Bold"/>
            </a:endParaRPr>
          </a:p>
          <a:p>
            <a:pPr algn="r">
              <a:lnSpc>
                <a:spcPts val="1621"/>
              </a:lnSpc>
            </a:pPr>
            <a:r>
              <a:rPr lang="en-US" sz="1351">
                <a:solidFill>
                  <a:srgbClr val="808080"/>
                </a:solidFill>
                <a:latin typeface="Arial"/>
                <a:ea typeface="Arial"/>
                <a:cs typeface="Arial"/>
                <a:sym typeface="Arial"/>
              </a:rPr>
              <a:t>Alternativt kan</a:t>
            </a:r>
          </a:p>
          <a:p>
            <a:pPr algn="r">
              <a:lnSpc>
                <a:spcPts val="1621"/>
              </a:lnSpc>
            </a:pPr>
            <a:r>
              <a:rPr lang="en-US" sz="1351" b="1">
                <a:solidFill>
                  <a:srgbClr val="808080"/>
                </a:solidFill>
                <a:latin typeface="Arial Bold"/>
                <a:ea typeface="Arial Bold"/>
                <a:cs typeface="Arial Bold"/>
                <a:sym typeface="Arial Bold"/>
              </a:rPr>
              <a:t>Forøg</a:t>
            </a:r>
            <a:r>
              <a:rPr lang="en-US" sz="1351">
                <a:solidFill>
                  <a:srgbClr val="808080"/>
                </a:solidFill>
                <a:latin typeface="Arial"/>
                <a:ea typeface="Arial"/>
                <a:cs typeface="Arial"/>
                <a:sym typeface="Arial"/>
              </a:rPr>
              <a:t> og </a:t>
            </a:r>
            <a:r>
              <a:rPr lang="en-US" sz="1351" b="1">
                <a:solidFill>
                  <a:srgbClr val="808080"/>
                </a:solidFill>
                <a:latin typeface="Arial Bold"/>
                <a:ea typeface="Arial Bold"/>
                <a:cs typeface="Arial Bold"/>
                <a:sym typeface="Arial Bold"/>
              </a:rPr>
              <a:t>Formindsk</a:t>
            </a:r>
            <a:r>
              <a:rPr lang="en-US" sz="1351">
                <a:solidFill>
                  <a:srgbClr val="808080"/>
                </a:solidFill>
                <a:latin typeface="Arial"/>
                <a:ea typeface="Arial"/>
                <a:cs typeface="Arial"/>
                <a:sym typeface="Arial"/>
              </a:rPr>
              <a:t> </a:t>
            </a:r>
          </a:p>
          <a:p>
            <a:pPr algn="r">
              <a:lnSpc>
                <a:spcPts val="1621"/>
              </a:lnSpc>
            </a:pPr>
            <a:r>
              <a:rPr lang="en-US" sz="1351">
                <a:solidFill>
                  <a:srgbClr val="808080"/>
                </a:solidFill>
                <a:latin typeface="Arial"/>
                <a:ea typeface="Arial"/>
                <a:cs typeface="Arial"/>
                <a:sym typeface="Arial"/>
              </a:rPr>
              <a:t>listeniveau bruges</a:t>
            </a:r>
          </a:p>
        </p:txBody>
      </p:sp>
      <p:sp>
        <p:nvSpPr>
          <p:cNvPr id="22" name="TextBox 22"/>
          <p:cNvSpPr txBox="1"/>
          <p:nvPr/>
        </p:nvSpPr>
        <p:spPr>
          <a:xfrm>
            <a:off x="978040" y="439749"/>
            <a:ext cx="16342414" cy="477182"/>
          </a:xfrm>
          <a:prstGeom prst="rect">
            <a:avLst/>
          </a:prstGeom>
        </p:spPr>
        <p:txBody>
          <a:bodyPr lIns="0" tIns="0" rIns="0" bIns="0" rtlCol="0" anchor="t">
            <a:spAutoFit/>
          </a:bodyPr>
          <a:lstStyle/>
          <a:p>
            <a:pPr algn="l">
              <a:lnSpc>
                <a:spcPts val="3728"/>
              </a:lnSpc>
            </a:pPr>
            <a:r>
              <a:rPr lang="en-US" sz="3452" b="1" dirty="0" err="1">
                <a:solidFill>
                  <a:srgbClr val="003127"/>
                </a:solidFill>
                <a:latin typeface="Arial Bold"/>
                <a:ea typeface="Arial Bold"/>
                <a:cs typeface="Arial Bold"/>
                <a:sym typeface="Arial Bold"/>
              </a:rPr>
              <a:t>Kategorisering</a:t>
            </a:r>
            <a:r>
              <a:rPr lang="en-US" sz="3452" b="1" dirty="0">
                <a:solidFill>
                  <a:srgbClr val="003127"/>
                </a:solidFill>
                <a:latin typeface="Arial Bold"/>
                <a:ea typeface="Arial Bold"/>
                <a:cs typeface="Arial Bold"/>
                <a:sym typeface="Arial Bold"/>
              </a:rPr>
              <a:t> </a:t>
            </a:r>
            <a:r>
              <a:rPr lang="en-US" sz="3452" b="1" dirty="0" err="1">
                <a:solidFill>
                  <a:srgbClr val="003127"/>
                </a:solidFill>
                <a:latin typeface="Arial Bold"/>
                <a:ea typeface="Arial Bold"/>
                <a:cs typeface="Arial Bold"/>
                <a:sym typeface="Arial Bold"/>
              </a:rPr>
              <a:t>af</a:t>
            </a:r>
            <a:r>
              <a:rPr lang="en-US" sz="3452" b="1" dirty="0">
                <a:solidFill>
                  <a:srgbClr val="003127"/>
                </a:solidFill>
                <a:latin typeface="Arial Bold"/>
                <a:ea typeface="Arial Bold"/>
                <a:cs typeface="Arial Bold"/>
                <a:sym typeface="Arial Bold"/>
              </a:rPr>
              <a:t> </a:t>
            </a:r>
            <a:r>
              <a:rPr lang="en-US" sz="3452" b="1" dirty="0" err="1">
                <a:solidFill>
                  <a:srgbClr val="003127"/>
                </a:solidFill>
                <a:latin typeface="Arial Bold"/>
                <a:ea typeface="Arial Bold"/>
                <a:cs typeface="Arial Bold"/>
                <a:sym typeface="Arial Bold"/>
              </a:rPr>
              <a:t>indsatserne</a:t>
            </a:r>
            <a:endParaRPr lang="en-US" sz="3452" b="1" dirty="0">
              <a:solidFill>
                <a:srgbClr val="003127"/>
              </a:solidFill>
              <a:latin typeface="Arial Bold"/>
              <a:ea typeface="Arial Bold"/>
              <a:cs typeface="Arial Bold"/>
              <a:sym typeface="Arial Bold"/>
            </a:endParaRPr>
          </a:p>
        </p:txBody>
      </p:sp>
      <p:pic>
        <p:nvPicPr>
          <p:cNvPr id="23" name="Billede 22">
            <a:extLst>
              <a:ext uri="{FF2B5EF4-FFF2-40B4-BE49-F238E27FC236}">
                <a16:creationId xmlns:a16="http://schemas.microsoft.com/office/drawing/2014/main" id="{6DD0AA20-87E1-4E56-BE5F-03B13CBB165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859000" y="91784"/>
            <a:ext cx="2795089" cy="1427053"/>
          </a:xfrm>
          <a:prstGeom prst="rect">
            <a:avLst/>
          </a:prstGeom>
        </p:spPr>
      </p:pic>
      <p:sp>
        <p:nvSpPr>
          <p:cNvPr id="24" name="Tekstfelt 23">
            <a:extLst>
              <a:ext uri="{FF2B5EF4-FFF2-40B4-BE49-F238E27FC236}">
                <a16:creationId xmlns:a16="http://schemas.microsoft.com/office/drawing/2014/main" id="{20259D05-87D4-456F-B6FC-22E72935E6C3}"/>
              </a:ext>
            </a:extLst>
          </p:cNvPr>
          <p:cNvSpPr txBox="1"/>
          <p:nvPr/>
        </p:nvSpPr>
        <p:spPr>
          <a:xfrm>
            <a:off x="978040" y="1767120"/>
            <a:ext cx="13412292" cy="7355860"/>
          </a:xfrm>
          <a:prstGeom prst="rect">
            <a:avLst/>
          </a:prstGeom>
          <a:noFill/>
        </p:spPr>
        <p:txBody>
          <a:bodyPr wrap="square" rtlCol="0">
            <a:spAutoFit/>
          </a:bodyPr>
          <a:lstStyle/>
          <a:p>
            <a:r>
              <a:rPr lang="da-DK" sz="2800" dirty="0"/>
              <a:t>Programmets </a:t>
            </a:r>
            <a:r>
              <a:rPr lang="da-DK" sz="2800" dirty="0" err="1"/>
              <a:t>indsater</a:t>
            </a:r>
            <a:r>
              <a:rPr lang="da-DK" sz="2800" dirty="0"/>
              <a:t> er – som i </a:t>
            </a:r>
            <a:r>
              <a:rPr lang="da-DK" sz="2800" i="1" dirty="0"/>
              <a:t>Fart på fremtidens grønne løsninger </a:t>
            </a:r>
            <a:r>
              <a:rPr lang="da-DK" sz="2800" dirty="0"/>
              <a:t>– kategoriseret under fire forskellige overskrifter som rummer hver deres formål:</a:t>
            </a:r>
          </a:p>
          <a:p>
            <a:endParaRPr lang="da-DK" sz="2800" dirty="0"/>
          </a:p>
          <a:p>
            <a:pPr marL="800100" lvl="1" indent="-342900">
              <a:buFont typeface="Arial" panose="020B0604020202020204" pitchFamily="34" charset="0"/>
              <a:buChar char="•"/>
            </a:pPr>
            <a:r>
              <a:rPr lang="da-DK" sz="2800" b="1" dirty="0"/>
              <a:t>Dokumentation af klimaeffekter </a:t>
            </a:r>
          </a:p>
          <a:p>
            <a:pPr marL="1257300" lvl="2" indent="-342900">
              <a:buFont typeface="Courier New" panose="02070309020205020404" pitchFamily="49" charset="0"/>
              <a:buChar char="o"/>
            </a:pPr>
            <a:r>
              <a:rPr lang="da-DK" sz="2800" dirty="0"/>
              <a:t>Kæde og kombinationseffekter ved stald- og lager teknologier til gødningshåndtering</a:t>
            </a:r>
          </a:p>
          <a:p>
            <a:pPr marL="1257300" lvl="2" indent="-342900">
              <a:buFont typeface="Courier New" panose="02070309020205020404" pitchFamily="49" charset="0"/>
              <a:buChar char="o"/>
            </a:pPr>
            <a:r>
              <a:rPr lang="da-DK" sz="2800" dirty="0"/>
              <a:t>Dokumentation af klimaeffekter af afgrødevalg og klimaoptimerede sædskifter</a:t>
            </a:r>
          </a:p>
          <a:p>
            <a:pPr lvl="1"/>
            <a:endParaRPr lang="da-DK" sz="2800" b="1" dirty="0"/>
          </a:p>
          <a:p>
            <a:pPr lvl="1"/>
            <a:endParaRPr lang="da-DK" sz="2800" b="1" dirty="0"/>
          </a:p>
          <a:p>
            <a:pPr marL="800100" lvl="1" indent="-342900">
              <a:buFont typeface="Arial" panose="020B0604020202020204" pitchFamily="34" charset="0"/>
              <a:buChar char="•"/>
            </a:pPr>
            <a:r>
              <a:rPr lang="da-DK" sz="2800" b="1" dirty="0"/>
              <a:t>Afdækning af væsentlige negative sideeffekter</a:t>
            </a:r>
          </a:p>
          <a:p>
            <a:pPr marL="1257300" lvl="2" indent="-342900">
              <a:buFont typeface="Courier New" panose="02070309020205020404" pitchFamily="49" charset="0"/>
              <a:buChar char="o"/>
            </a:pPr>
            <a:r>
              <a:rPr lang="da-DK" sz="2800" dirty="0"/>
              <a:t>Udbringning af </a:t>
            </a:r>
            <a:r>
              <a:rPr lang="da-DK" sz="2800" dirty="0" err="1"/>
              <a:t>biokul</a:t>
            </a:r>
            <a:r>
              <a:rPr lang="da-DK" sz="2800" dirty="0"/>
              <a:t> på landbrugsjord</a:t>
            </a:r>
            <a:endParaRPr lang="da-DK" sz="2800" b="1" dirty="0"/>
          </a:p>
          <a:p>
            <a:pPr marL="1257300" lvl="2" indent="-342900">
              <a:buFont typeface="Courier New" panose="02070309020205020404" pitchFamily="49" charset="0"/>
              <a:buChar char="o"/>
            </a:pPr>
            <a:r>
              <a:rPr lang="da-DK" sz="2800" dirty="0"/>
              <a:t>Syntetiske </a:t>
            </a:r>
            <a:r>
              <a:rPr lang="da-DK" sz="2800" dirty="0" err="1"/>
              <a:t>nitrifikationshæmmere</a:t>
            </a:r>
            <a:endParaRPr lang="da-DK" sz="2800" dirty="0"/>
          </a:p>
          <a:p>
            <a:pPr lvl="1"/>
            <a:endParaRPr lang="da-DK" sz="2800" b="1" dirty="0"/>
          </a:p>
          <a:p>
            <a:pPr marL="800100" lvl="1" indent="-342900">
              <a:buFont typeface="Arial" panose="020B0604020202020204" pitchFamily="34" charset="0"/>
              <a:buChar char="•"/>
            </a:pPr>
            <a:endParaRPr lang="da-DK" sz="2800" b="1" dirty="0"/>
          </a:p>
          <a:p>
            <a:pPr marL="800100" lvl="1" indent="-342900">
              <a:buFont typeface="Arial" panose="020B0604020202020204" pitchFamily="34" charset="0"/>
              <a:buChar char="•"/>
            </a:pPr>
            <a:r>
              <a:rPr lang="da-DK" sz="2800" b="1" dirty="0"/>
              <a:t>Øvrige forsknings- og innovationsindsatser</a:t>
            </a:r>
          </a:p>
          <a:p>
            <a:pPr marL="1257300" lvl="2" indent="-342900">
              <a:buFont typeface="Courier New" panose="02070309020205020404" pitchFamily="49" charset="0"/>
              <a:buChar char="o"/>
            </a:pPr>
            <a:r>
              <a:rPr lang="da-DK" sz="2800" dirty="0"/>
              <a:t>Fremtidens dyrkningssystemer</a:t>
            </a:r>
          </a:p>
          <a:p>
            <a:pPr marL="800100" lvl="1" indent="-342900">
              <a:buFont typeface="Arial" panose="020B0604020202020204" pitchFamily="34" charset="0"/>
              <a:buChar char="•"/>
            </a:pPr>
            <a:endParaRPr lang="da-DK" sz="2400" b="1" dirty="0"/>
          </a:p>
        </p:txBody>
      </p:sp>
    </p:spTree>
    <p:extLst>
      <p:ext uri="{BB962C8B-B14F-4D97-AF65-F5344CB8AC3E}">
        <p14:creationId xmlns:p14="http://schemas.microsoft.com/office/powerpoint/2010/main" val="2658025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noChangeAspect="1"/>
          </p:cNvGrpSpPr>
          <p:nvPr/>
        </p:nvGrpSpPr>
        <p:grpSpPr>
          <a:xfrm>
            <a:off x="982274" y="9578269"/>
            <a:ext cx="337449" cy="300156"/>
            <a:chOff x="0" y="0"/>
            <a:chExt cx="449932" cy="400209"/>
          </a:xfrm>
        </p:grpSpPr>
        <p:sp>
          <p:nvSpPr>
            <p:cNvPr id="3" name="Freeform 3"/>
            <p:cNvSpPr/>
            <p:nvPr/>
          </p:nvSpPr>
          <p:spPr>
            <a:xfrm>
              <a:off x="0" y="0"/>
              <a:ext cx="449961" cy="400177"/>
            </a:xfrm>
            <a:custGeom>
              <a:avLst/>
              <a:gdLst/>
              <a:ahLst/>
              <a:cxnLst/>
              <a:rect l="l" t="t" r="r" b="b"/>
              <a:pathLst>
                <a:path w="449961" h="400177">
                  <a:moveTo>
                    <a:pt x="0" y="0"/>
                  </a:moveTo>
                  <a:lnTo>
                    <a:pt x="449961" y="0"/>
                  </a:lnTo>
                  <a:lnTo>
                    <a:pt x="449961" y="400177"/>
                  </a:lnTo>
                  <a:lnTo>
                    <a:pt x="0" y="400177"/>
                  </a:lnTo>
                  <a:lnTo>
                    <a:pt x="0" y="0"/>
                  </a:lnTo>
                  <a:close/>
                </a:path>
              </a:pathLst>
            </a:custGeom>
            <a:solidFill>
              <a:srgbClr val="000000">
                <a:alpha val="0"/>
              </a:srgbClr>
            </a:solidFill>
          </p:spPr>
        </p:sp>
      </p:grpSp>
      <p:grpSp>
        <p:nvGrpSpPr>
          <p:cNvPr id="4" name="Group 4"/>
          <p:cNvGrpSpPr>
            <a:grpSpLocks noChangeAspect="1"/>
          </p:cNvGrpSpPr>
          <p:nvPr/>
        </p:nvGrpSpPr>
        <p:grpSpPr>
          <a:xfrm>
            <a:off x="-1592295" y="4842003"/>
            <a:ext cx="1381944" cy="302013"/>
            <a:chOff x="0" y="0"/>
            <a:chExt cx="1842592" cy="402685"/>
          </a:xfrm>
        </p:grpSpPr>
        <p:sp>
          <p:nvSpPr>
            <p:cNvPr id="5" name="Freeform 5"/>
            <p:cNvSpPr/>
            <p:nvPr/>
          </p:nvSpPr>
          <p:spPr>
            <a:xfrm>
              <a:off x="0" y="0"/>
              <a:ext cx="1842643" cy="402717"/>
            </a:xfrm>
            <a:custGeom>
              <a:avLst/>
              <a:gdLst/>
              <a:ahLst/>
              <a:cxnLst/>
              <a:rect l="l" t="t" r="r" b="b"/>
              <a:pathLst>
                <a:path w="1842643" h="402717">
                  <a:moveTo>
                    <a:pt x="0" y="0"/>
                  </a:moveTo>
                  <a:lnTo>
                    <a:pt x="1842643" y="0"/>
                  </a:lnTo>
                  <a:lnTo>
                    <a:pt x="1842643" y="402717"/>
                  </a:lnTo>
                  <a:lnTo>
                    <a:pt x="0" y="402717"/>
                  </a:lnTo>
                  <a:lnTo>
                    <a:pt x="0" y="0"/>
                  </a:lnTo>
                  <a:close/>
                </a:path>
              </a:pathLst>
            </a:custGeom>
            <a:blipFill>
              <a:blip r:embed="rId2"/>
              <a:stretch>
                <a:fillRect r="2" b="7"/>
              </a:stretch>
            </a:blipFill>
          </p:spPr>
        </p:sp>
      </p:grpSp>
      <p:grpSp>
        <p:nvGrpSpPr>
          <p:cNvPr id="6" name="Group 6"/>
          <p:cNvGrpSpPr/>
          <p:nvPr/>
        </p:nvGrpSpPr>
        <p:grpSpPr>
          <a:xfrm>
            <a:off x="-3718256" y="5527746"/>
            <a:ext cx="3718256" cy="2217725"/>
            <a:chOff x="0" y="0"/>
            <a:chExt cx="4957675" cy="2956966"/>
          </a:xfrm>
        </p:grpSpPr>
        <p:sp>
          <p:nvSpPr>
            <p:cNvPr id="7" name="Freeform 7"/>
            <p:cNvSpPr/>
            <p:nvPr/>
          </p:nvSpPr>
          <p:spPr>
            <a:xfrm>
              <a:off x="0" y="0"/>
              <a:ext cx="4957675" cy="2956966"/>
            </a:xfrm>
            <a:custGeom>
              <a:avLst/>
              <a:gdLst/>
              <a:ahLst/>
              <a:cxnLst/>
              <a:rect l="l" t="t" r="r" b="b"/>
              <a:pathLst>
                <a:path w="4957675" h="2956966">
                  <a:moveTo>
                    <a:pt x="0" y="0"/>
                  </a:moveTo>
                  <a:lnTo>
                    <a:pt x="4957675" y="0"/>
                  </a:lnTo>
                  <a:lnTo>
                    <a:pt x="4957675" y="2956966"/>
                  </a:lnTo>
                  <a:lnTo>
                    <a:pt x="0" y="2956966"/>
                  </a:lnTo>
                  <a:close/>
                </a:path>
              </a:pathLst>
            </a:custGeom>
            <a:solidFill>
              <a:srgbClr val="000000">
                <a:alpha val="0"/>
              </a:srgbClr>
            </a:solidFill>
          </p:spPr>
        </p:sp>
        <p:sp>
          <p:nvSpPr>
            <p:cNvPr id="8" name="TextBox 8"/>
            <p:cNvSpPr txBox="1"/>
            <p:nvPr/>
          </p:nvSpPr>
          <p:spPr>
            <a:xfrm>
              <a:off x="0" y="-38100"/>
              <a:ext cx="4957675" cy="2995066"/>
            </a:xfrm>
            <a:prstGeom prst="rect">
              <a:avLst/>
            </a:prstGeom>
          </p:spPr>
          <p:txBody>
            <a:bodyPr lIns="0" tIns="0" rIns="0" bIns="0" rtlCol="0" anchor="b"/>
            <a:lstStyle/>
            <a:p>
              <a:pPr algn="r">
                <a:lnSpc>
                  <a:spcPts val="1621"/>
                </a:lnSpc>
              </a:pPr>
              <a:r>
                <a:rPr lang="en-US" sz="1351" b="1">
                  <a:solidFill>
                    <a:srgbClr val="808080"/>
                  </a:solidFill>
                  <a:latin typeface="Arial Bold"/>
                  <a:ea typeface="Arial Bold"/>
                  <a:cs typeface="Arial Bold"/>
                  <a:sym typeface="Arial Bold"/>
                </a:rPr>
                <a:t>For at indsætte Sidehoved og sidefod</a:t>
              </a:r>
            </a:p>
            <a:p>
              <a:pPr algn="r">
                <a:lnSpc>
                  <a:spcPts val="1621"/>
                </a:lnSpc>
              </a:pPr>
              <a:r>
                <a:rPr lang="en-US" sz="1351" b="1">
                  <a:solidFill>
                    <a:srgbClr val="808080"/>
                  </a:solidFill>
                  <a:latin typeface="Arial Bold"/>
                  <a:ea typeface="Arial Bold"/>
                  <a:cs typeface="Arial Bold"/>
                  <a:sym typeface="Arial Bold"/>
                </a:rPr>
                <a:t>1.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Indsæt</a:t>
              </a:r>
              <a:r>
                <a:rPr lang="en-US" sz="1351">
                  <a:solidFill>
                    <a:srgbClr val="808080"/>
                  </a:solidFill>
                  <a:latin typeface="Arial"/>
                  <a:ea typeface="Arial"/>
                  <a:cs typeface="Arial"/>
                  <a:sym typeface="Arial"/>
                </a:rPr>
                <a:t> i topmenuen </a:t>
              </a:r>
            </a:p>
            <a:p>
              <a:pPr algn="r">
                <a:lnSpc>
                  <a:spcPts val="1621"/>
                </a:lnSpc>
              </a:pPr>
              <a:r>
                <a:rPr lang="en-US" sz="1351" b="1">
                  <a:solidFill>
                    <a:srgbClr val="808080"/>
                  </a:solidFill>
                  <a:latin typeface="Arial Bold"/>
                  <a:ea typeface="Arial Bold"/>
                  <a:cs typeface="Arial Bold"/>
                  <a:sym typeface="Arial Bold"/>
                </a:rPr>
                <a:t>2.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Sidehoved og Sidefod</a:t>
              </a:r>
            </a:p>
            <a:p>
              <a:pPr algn="r">
                <a:lnSpc>
                  <a:spcPts val="1621"/>
                </a:lnSpc>
              </a:pPr>
              <a:r>
                <a:rPr lang="en-US" sz="1351" b="1">
                  <a:solidFill>
                    <a:srgbClr val="808080"/>
                  </a:solidFill>
                  <a:latin typeface="Arial Bold"/>
                  <a:ea typeface="Arial Bold"/>
                  <a:cs typeface="Arial Bold"/>
                  <a:sym typeface="Arial Bold"/>
                </a:rPr>
                <a:t>3. </a:t>
              </a:r>
              <a:r>
                <a:rPr lang="en-US" sz="1351">
                  <a:solidFill>
                    <a:srgbClr val="808080"/>
                  </a:solidFill>
                  <a:latin typeface="Arial"/>
                  <a:ea typeface="Arial"/>
                  <a:cs typeface="Arial"/>
                  <a:sym typeface="Arial"/>
                </a:rPr>
                <a:t>Sæt hak i </a:t>
              </a:r>
              <a:r>
                <a:rPr lang="en-US" sz="1351" b="1">
                  <a:solidFill>
                    <a:srgbClr val="808080"/>
                  </a:solidFill>
                  <a:latin typeface="Arial Bold"/>
                  <a:ea typeface="Arial Bold"/>
                  <a:cs typeface="Arial Bold"/>
                  <a:sym typeface="Arial Bold"/>
                </a:rPr>
                <a:t>Slidenummer</a:t>
              </a:r>
            </a:p>
            <a:p>
              <a:pPr algn="r">
                <a:lnSpc>
                  <a:spcPts val="1621"/>
                </a:lnSpc>
              </a:pPr>
              <a:r>
                <a:rPr lang="en-US" sz="1351" b="1">
                  <a:solidFill>
                    <a:srgbClr val="808080"/>
                  </a:solidFill>
                  <a:latin typeface="Arial Bold"/>
                  <a:ea typeface="Arial Bold"/>
                  <a:cs typeface="Arial Bold"/>
                  <a:sym typeface="Arial Bold"/>
                </a:rPr>
                <a:t>4. </a:t>
              </a:r>
              <a:r>
                <a:rPr lang="en-US" sz="1351">
                  <a:solidFill>
                    <a:srgbClr val="808080"/>
                  </a:solidFill>
                  <a:latin typeface="Arial"/>
                  <a:ea typeface="Arial"/>
                  <a:cs typeface="Arial"/>
                  <a:sym typeface="Arial"/>
                </a:rPr>
                <a:t>Indsæt ønsket indhold i </a:t>
              </a:r>
              <a:r>
                <a:rPr lang="en-US" sz="1351" b="1">
                  <a:solidFill>
                    <a:srgbClr val="808080"/>
                  </a:solidFill>
                  <a:latin typeface="Arial Bold"/>
                  <a:ea typeface="Arial Bold"/>
                  <a:cs typeface="Arial Bold"/>
                  <a:sym typeface="Arial Bold"/>
                </a:rPr>
                <a:t>Sidefod</a:t>
              </a:r>
            </a:p>
            <a:p>
              <a:pPr algn="r">
                <a:lnSpc>
                  <a:spcPts val="1621"/>
                </a:lnSpc>
              </a:pPr>
              <a:r>
                <a:rPr lang="en-US" sz="1351" b="1">
                  <a:solidFill>
                    <a:srgbClr val="808080"/>
                  </a:solidFill>
                  <a:latin typeface="Arial Bold"/>
                  <a:ea typeface="Arial Bold"/>
                  <a:cs typeface="Arial Bold"/>
                  <a:sym typeface="Arial Bold"/>
                </a:rPr>
                <a:t>5.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Anvend på alle</a:t>
              </a:r>
            </a:p>
            <a:p>
              <a:pPr algn="r">
                <a:lnSpc>
                  <a:spcPts val="1621"/>
                </a:lnSpc>
              </a:pPr>
              <a:endParaRPr lang="en-US" sz="1351" b="1">
                <a:solidFill>
                  <a:srgbClr val="808080"/>
                </a:solidFill>
                <a:latin typeface="Arial Bold"/>
                <a:ea typeface="Arial Bold"/>
                <a:cs typeface="Arial Bold"/>
                <a:sym typeface="Arial Bold"/>
              </a:endParaRPr>
            </a:p>
            <a:p>
              <a:pPr algn="r">
                <a:lnSpc>
                  <a:spcPts val="1621"/>
                </a:lnSpc>
              </a:pPr>
              <a:r>
                <a:rPr lang="en-US" sz="1351" b="1">
                  <a:solidFill>
                    <a:srgbClr val="808080"/>
                  </a:solidFill>
                  <a:latin typeface="Arial Bold"/>
                  <a:ea typeface="Arial Bold"/>
                  <a:cs typeface="Arial Bold"/>
                  <a:sym typeface="Arial Bold"/>
                </a:rPr>
                <a:t>Tips: </a:t>
              </a:r>
              <a:r>
                <a:rPr lang="en-US" sz="1351">
                  <a:solidFill>
                    <a:srgbClr val="808080"/>
                  </a:solidFill>
                  <a:latin typeface="Arial"/>
                  <a:ea typeface="Arial"/>
                  <a:cs typeface="Arial"/>
                  <a:sym typeface="Arial"/>
                </a:rPr>
                <a:t>Gør det som det sidste før du gemmer filen, så det slår igennem på alle sider </a:t>
              </a:r>
            </a:p>
          </p:txBody>
        </p:sp>
      </p:grpSp>
      <p:grpSp>
        <p:nvGrpSpPr>
          <p:cNvPr id="9" name="Group 9"/>
          <p:cNvGrpSpPr>
            <a:grpSpLocks noChangeAspect="1"/>
          </p:cNvGrpSpPr>
          <p:nvPr/>
        </p:nvGrpSpPr>
        <p:grpSpPr>
          <a:xfrm>
            <a:off x="-3694589" y="7850412"/>
            <a:ext cx="3472195" cy="2482230"/>
            <a:chOff x="0" y="0"/>
            <a:chExt cx="4629593" cy="3309640"/>
          </a:xfrm>
        </p:grpSpPr>
        <p:sp>
          <p:nvSpPr>
            <p:cNvPr id="10" name="Freeform 10"/>
            <p:cNvSpPr/>
            <p:nvPr/>
          </p:nvSpPr>
          <p:spPr>
            <a:xfrm>
              <a:off x="0" y="0"/>
              <a:ext cx="4629531" cy="3309620"/>
            </a:xfrm>
            <a:custGeom>
              <a:avLst/>
              <a:gdLst/>
              <a:ahLst/>
              <a:cxnLst/>
              <a:rect l="l" t="t" r="r" b="b"/>
              <a:pathLst>
                <a:path w="4629531" h="3309620">
                  <a:moveTo>
                    <a:pt x="0" y="0"/>
                  </a:moveTo>
                  <a:lnTo>
                    <a:pt x="4629531" y="0"/>
                  </a:lnTo>
                  <a:lnTo>
                    <a:pt x="4629531" y="3309620"/>
                  </a:lnTo>
                  <a:lnTo>
                    <a:pt x="0" y="3309620"/>
                  </a:lnTo>
                  <a:lnTo>
                    <a:pt x="0" y="0"/>
                  </a:lnTo>
                  <a:close/>
                </a:path>
              </a:pathLst>
            </a:custGeom>
            <a:blipFill>
              <a:blip r:embed="rId3"/>
              <a:stretch>
                <a:fillRect r="-1"/>
              </a:stretch>
            </a:blipFill>
          </p:spPr>
        </p:sp>
      </p:grpSp>
      <p:grpSp>
        <p:nvGrpSpPr>
          <p:cNvPr id="11" name="Group 11"/>
          <p:cNvGrpSpPr/>
          <p:nvPr/>
        </p:nvGrpSpPr>
        <p:grpSpPr>
          <a:xfrm>
            <a:off x="-3521047" y="9248037"/>
            <a:ext cx="2500517" cy="446684"/>
            <a:chOff x="0" y="0"/>
            <a:chExt cx="3334023" cy="595579"/>
          </a:xfrm>
        </p:grpSpPr>
        <p:sp>
          <p:nvSpPr>
            <p:cNvPr id="12" name="Freeform 12"/>
            <p:cNvSpPr/>
            <p:nvPr/>
          </p:nvSpPr>
          <p:spPr>
            <a:xfrm>
              <a:off x="0" y="0"/>
              <a:ext cx="3334004" cy="595630"/>
            </a:xfrm>
            <a:custGeom>
              <a:avLst/>
              <a:gdLst/>
              <a:ahLst/>
              <a:cxnLst/>
              <a:rect l="l" t="t" r="r" b="b"/>
              <a:pathLst>
                <a:path w="3334004" h="595630">
                  <a:moveTo>
                    <a:pt x="9525" y="0"/>
                  </a:moveTo>
                  <a:lnTo>
                    <a:pt x="3324479" y="0"/>
                  </a:lnTo>
                  <a:cubicBezTo>
                    <a:pt x="3329686" y="0"/>
                    <a:pt x="3334004" y="4318"/>
                    <a:pt x="3334004" y="9525"/>
                  </a:cubicBezTo>
                  <a:lnTo>
                    <a:pt x="3334004" y="586105"/>
                  </a:lnTo>
                  <a:cubicBezTo>
                    <a:pt x="3334004" y="591312"/>
                    <a:pt x="3329686" y="595630"/>
                    <a:pt x="3324479" y="595630"/>
                  </a:cubicBezTo>
                  <a:lnTo>
                    <a:pt x="9525" y="595630"/>
                  </a:lnTo>
                  <a:cubicBezTo>
                    <a:pt x="4318" y="595630"/>
                    <a:pt x="0" y="591312"/>
                    <a:pt x="0" y="586105"/>
                  </a:cubicBezTo>
                  <a:lnTo>
                    <a:pt x="0" y="9525"/>
                  </a:lnTo>
                  <a:cubicBezTo>
                    <a:pt x="0" y="4318"/>
                    <a:pt x="4318" y="0"/>
                    <a:pt x="9525" y="0"/>
                  </a:cubicBezTo>
                  <a:moveTo>
                    <a:pt x="9525" y="19050"/>
                  </a:moveTo>
                  <a:lnTo>
                    <a:pt x="9525" y="9525"/>
                  </a:lnTo>
                  <a:lnTo>
                    <a:pt x="19050" y="9525"/>
                  </a:lnTo>
                  <a:lnTo>
                    <a:pt x="19050" y="586105"/>
                  </a:lnTo>
                  <a:lnTo>
                    <a:pt x="9525" y="586105"/>
                  </a:lnTo>
                  <a:lnTo>
                    <a:pt x="9525" y="576580"/>
                  </a:lnTo>
                  <a:lnTo>
                    <a:pt x="3324479" y="576580"/>
                  </a:lnTo>
                  <a:lnTo>
                    <a:pt x="3324479" y="586105"/>
                  </a:lnTo>
                  <a:lnTo>
                    <a:pt x="3314954" y="586105"/>
                  </a:lnTo>
                  <a:lnTo>
                    <a:pt x="3314954" y="9525"/>
                  </a:lnTo>
                  <a:lnTo>
                    <a:pt x="3324479" y="9525"/>
                  </a:lnTo>
                  <a:lnTo>
                    <a:pt x="3324479" y="19050"/>
                  </a:lnTo>
                  <a:lnTo>
                    <a:pt x="9525" y="19050"/>
                  </a:lnTo>
                  <a:close/>
                </a:path>
              </a:pathLst>
            </a:custGeom>
            <a:solidFill>
              <a:srgbClr val="FF0000"/>
            </a:solidFill>
          </p:spPr>
        </p:sp>
      </p:grpSp>
      <p:grpSp>
        <p:nvGrpSpPr>
          <p:cNvPr id="13" name="Group 13"/>
          <p:cNvGrpSpPr/>
          <p:nvPr/>
        </p:nvGrpSpPr>
        <p:grpSpPr>
          <a:xfrm>
            <a:off x="1226758" y="9605704"/>
            <a:ext cx="448550" cy="302428"/>
            <a:chOff x="0" y="0"/>
            <a:chExt cx="598067" cy="403237"/>
          </a:xfrm>
        </p:grpSpPr>
        <p:sp>
          <p:nvSpPr>
            <p:cNvPr id="14" name="Freeform 14"/>
            <p:cNvSpPr/>
            <p:nvPr/>
          </p:nvSpPr>
          <p:spPr>
            <a:xfrm>
              <a:off x="0" y="0"/>
              <a:ext cx="598067" cy="403237"/>
            </a:xfrm>
            <a:custGeom>
              <a:avLst/>
              <a:gdLst/>
              <a:ahLst/>
              <a:cxnLst/>
              <a:rect l="l" t="t" r="r" b="b"/>
              <a:pathLst>
                <a:path w="598067" h="403237">
                  <a:moveTo>
                    <a:pt x="0" y="0"/>
                  </a:moveTo>
                  <a:lnTo>
                    <a:pt x="598067" y="0"/>
                  </a:lnTo>
                  <a:lnTo>
                    <a:pt x="598067" y="403237"/>
                  </a:lnTo>
                  <a:lnTo>
                    <a:pt x="0" y="403237"/>
                  </a:lnTo>
                  <a:close/>
                </a:path>
              </a:pathLst>
            </a:custGeom>
            <a:solidFill>
              <a:srgbClr val="000000">
                <a:alpha val="0"/>
              </a:srgbClr>
            </a:solidFill>
          </p:spPr>
        </p:sp>
        <p:sp>
          <p:nvSpPr>
            <p:cNvPr id="15" name="TextBox 15"/>
            <p:cNvSpPr txBox="1"/>
            <p:nvPr/>
          </p:nvSpPr>
          <p:spPr>
            <a:xfrm>
              <a:off x="0" y="-28575"/>
              <a:ext cx="598067" cy="431812"/>
            </a:xfrm>
            <a:prstGeom prst="rect">
              <a:avLst/>
            </a:prstGeom>
          </p:spPr>
          <p:txBody>
            <a:bodyPr lIns="0" tIns="0" rIns="0" bIns="0" rtlCol="0" anchor="b"/>
            <a:lstStyle/>
            <a:p>
              <a:pPr algn="r">
                <a:lnSpc>
                  <a:spcPts val="1441"/>
                </a:lnSpc>
              </a:pPr>
              <a:r>
                <a:rPr lang="en-US" sz="1200">
                  <a:solidFill>
                    <a:srgbClr val="003127"/>
                  </a:solidFill>
                  <a:latin typeface="Arial"/>
                  <a:ea typeface="Arial"/>
                  <a:cs typeface="Arial"/>
                  <a:sym typeface="Arial"/>
                </a:rPr>
                <a:t>15</a:t>
              </a:r>
            </a:p>
          </p:txBody>
        </p:sp>
      </p:grpSp>
      <p:grpSp>
        <p:nvGrpSpPr>
          <p:cNvPr id="17" name="Group 17"/>
          <p:cNvGrpSpPr/>
          <p:nvPr/>
        </p:nvGrpSpPr>
        <p:grpSpPr>
          <a:xfrm>
            <a:off x="1723945" y="9471380"/>
            <a:ext cx="8484629" cy="436753"/>
            <a:chOff x="0" y="0"/>
            <a:chExt cx="11312838" cy="582337"/>
          </a:xfrm>
        </p:grpSpPr>
        <p:sp>
          <p:nvSpPr>
            <p:cNvPr id="18" name="Freeform 18"/>
            <p:cNvSpPr/>
            <p:nvPr/>
          </p:nvSpPr>
          <p:spPr>
            <a:xfrm>
              <a:off x="0" y="0"/>
              <a:ext cx="11312838" cy="582337"/>
            </a:xfrm>
            <a:custGeom>
              <a:avLst/>
              <a:gdLst/>
              <a:ahLst/>
              <a:cxnLst/>
              <a:rect l="l" t="t" r="r" b="b"/>
              <a:pathLst>
                <a:path w="11312838" h="582337">
                  <a:moveTo>
                    <a:pt x="0" y="0"/>
                  </a:moveTo>
                  <a:lnTo>
                    <a:pt x="11312838" y="0"/>
                  </a:lnTo>
                  <a:lnTo>
                    <a:pt x="11312838" y="582337"/>
                  </a:lnTo>
                  <a:lnTo>
                    <a:pt x="0" y="582337"/>
                  </a:lnTo>
                  <a:close/>
                </a:path>
              </a:pathLst>
            </a:custGeom>
            <a:solidFill>
              <a:srgbClr val="000000">
                <a:alpha val="0"/>
              </a:srgbClr>
            </a:solidFill>
          </p:spPr>
        </p:sp>
        <p:sp>
          <p:nvSpPr>
            <p:cNvPr id="19" name="TextBox 19"/>
            <p:cNvSpPr txBox="1"/>
            <p:nvPr/>
          </p:nvSpPr>
          <p:spPr>
            <a:xfrm>
              <a:off x="0" y="-28575"/>
              <a:ext cx="11312838" cy="610912"/>
            </a:xfrm>
            <a:prstGeom prst="rect">
              <a:avLst/>
            </a:prstGeom>
          </p:spPr>
          <p:txBody>
            <a:bodyPr lIns="0" tIns="0" rIns="0" bIns="0" rtlCol="0" anchor="b"/>
            <a:lstStyle/>
            <a:p>
              <a:pPr algn="l">
                <a:lnSpc>
                  <a:spcPts val="1441"/>
                </a:lnSpc>
              </a:pPr>
              <a:r>
                <a:rPr lang="en-US" sz="1200">
                  <a:solidFill>
                    <a:srgbClr val="003127"/>
                  </a:solidFill>
                  <a:latin typeface="Arial"/>
                  <a:ea typeface="Arial"/>
                  <a:cs typeface="Arial"/>
                  <a:sym typeface="Arial"/>
                </a:rPr>
                <a:t>/ Styrelsen for Grøn Arealomlægning &amp; Vandmiljø/Projektnavn</a:t>
              </a:r>
            </a:p>
          </p:txBody>
        </p:sp>
      </p:grpSp>
      <p:sp>
        <p:nvSpPr>
          <p:cNvPr id="21" name="TextBox 21"/>
          <p:cNvSpPr txBox="1"/>
          <p:nvPr/>
        </p:nvSpPr>
        <p:spPr>
          <a:xfrm>
            <a:off x="-3611436" y="1770638"/>
            <a:ext cx="3467436" cy="2948862"/>
          </a:xfrm>
          <a:prstGeom prst="rect">
            <a:avLst/>
          </a:prstGeom>
        </p:spPr>
        <p:txBody>
          <a:bodyPr lIns="0" tIns="0" rIns="0" bIns="0" rtlCol="0" anchor="t">
            <a:spAutoFit/>
          </a:bodyPr>
          <a:lstStyle/>
          <a:p>
            <a:pPr algn="r">
              <a:lnSpc>
                <a:spcPts val="1621"/>
              </a:lnSpc>
            </a:pPr>
            <a:r>
              <a:rPr lang="en-US" sz="1351" b="1">
                <a:solidFill>
                  <a:srgbClr val="808080"/>
                </a:solidFill>
                <a:latin typeface="Arial Bold"/>
                <a:ea typeface="Arial Bold"/>
                <a:cs typeface="Arial Bold"/>
                <a:sym typeface="Arial Bold"/>
              </a:rPr>
              <a:t>Tekst-typografier</a:t>
            </a:r>
          </a:p>
          <a:p>
            <a:pPr algn="r">
              <a:lnSpc>
                <a:spcPts val="1621"/>
              </a:lnSpc>
            </a:pPr>
            <a:r>
              <a:rPr lang="en-US" sz="1351">
                <a:solidFill>
                  <a:srgbClr val="808080"/>
                </a:solidFill>
                <a:latin typeface="Arial"/>
                <a:ea typeface="Arial"/>
                <a:cs typeface="Arial"/>
                <a:sym typeface="Arial"/>
              </a:rPr>
              <a:t>Brug </a:t>
            </a:r>
            <a:r>
              <a:rPr lang="en-US" sz="1351" b="1">
                <a:solidFill>
                  <a:srgbClr val="808080"/>
                </a:solidFill>
                <a:latin typeface="Arial Bold"/>
                <a:ea typeface="Arial Bold"/>
                <a:cs typeface="Arial Bold"/>
                <a:sym typeface="Arial Bold"/>
              </a:rPr>
              <a:t>TAB</a:t>
            </a:r>
            <a:r>
              <a:rPr lang="en-US" sz="1351">
                <a:solidFill>
                  <a:srgbClr val="808080"/>
                </a:solidFill>
                <a:latin typeface="Arial"/>
                <a:ea typeface="Arial"/>
                <a:cs typeface="Arial"/>
                <a:sym typeface="Arial"/>
              </a:rPr>
              <a:t> for at gå frem i tekst-niveauer</a:t>
            </a:r>
          </a:p>
          <a:p>
            <a:pPr algn="r">
              <a:lnSpc>
                <a:spcPts val="1621"/>
              </a:lnSpc>
            </a:pPr>
            <a:endParaRPr lang="en-US" sz="1351">
              <a:solidFill>
                <a:srgbClr val="808080"/>
              </a:solidFill>
              <a:latin typeface="Arial"/>
              <a:ea typeface="Arial"/>
              <a:cs typeface="Arial"/>
              <a:sym typeface="Arial"/>
            </a:endParaRPr>
          </a:p>
          <a:p>
            <a:pPr algn="r">
              <a:lnSpc>
                <a:spcPts val="1621"/>
              </a:lnSpc>
            </a:pPr>
            <a:r>
              <a:rPr lang="en-US" sz="1351">
                <a:solidFill>
                  <a:srgbClr val="808080"/>
                </a:solidFill>
                <a:latin typeface="Arial"/>
                <a:ea typeface="Arial"/>
                <a:cs typeface="Arial"/>
                <a:sym typeface="Arial"/>
              </a:rPr>
              <a:t>Niveau 1 = Tekst 20 pkt.</a:t>
            </a:r>
          </a:p>
          <a:p>
            <a:pPr algn="r">
              <a:lnSpc>
                <a:spcPts val="1621"/>
              </a:lnSpc>
            </a:pPr>
            <a:r>
              <a:rPr lang="en-US" sz="1351">
                <a:solidFill>
                  <a:srgbClr val="808080"/>
                </a:solidFill>
                <a:latin typeface="Arial"/>
                <a:ea typeface="Arial"/>
                <a:cs typeface="Arial"/>
                <a:sym typeface="Arial"/>
              </a:rPr>
              <a:t>Niveau 2 = Punkt-liste 20 pkt.</a:t>
            </a:r>
          </a:p>
          <a:p>
            <a:pPr algn="r">
              <a:lnSpc>
                <a:spcPts val="1621"/>
              </a:lnSpc>
            </a:pPr>
            <a:r>
              <a:rPr lang="en-US" sz="1351">
                <a:solidFill>
                  <a:srgbClr val="808080"/>
                </a:solidFill>
                <a:latin typeface="Arial"/>
                <a:ea typeface="Arial"/>
                <a:cs typeface="Arial"/>
                <a:sym typeface="Arial"/>
              </a:rPr>
              <a:t>Niveau 3 = Punkt-liste 18 pkt.</a:t>
            </a:r>
          </a:p>
          <a:p>
            <a:pPr algn="r">
              <a:lnSpc>
                <a:spcPts val="1621"/>
              </a:lnSpc>
            </a:pPr>
            <a:r>
              <a:rPr lang="en-US" sz="1351">
                <a:solidFill>
                  <a:srgbClr val="808080"/>
                </a:solidFill>
                <a:latin typeface="Arial"/>
                <a:ea typeface="Arial"/>
                <a:cs typeface="Arial"/>
                <a:sym typeface="Arial"/>
              </a:rPr>
              <a:t>Niveau 4-9 = Punkt-liste 18 pkt.</a:t>
            </a:r>
          </a:p>
          <a:p>
            <a:pPr algn="r">
              <a:lnSpc>
                <a:spcPts val="1621"/>
              </a:lnSpc>
            </a:pPr>
            <a:endParaRPr lang="en-US" sz="1351">
              <a:solidFill>
                <a:srgbClr val="808080"/>
              </a:solidFill>
              <a:latin typeface="Arial"/>
              <a:ea typeface="Arial"/>
              <a:cs typeface="Arial"/>
              <a:sym typeface="Arial"/>
            </a:endParaRPr>
          </a:p>
          <a:p>
            <a:pPr algn="r">
              <a:lnSpc>
                <a:spcPts val="1621"/>
              </a:lnSpc>
            </a:pPr>
            <a:r>
              <a:rPr lang="en-US" sz="1351">
                <a:solidFill>
                  <a:srgbClr val="808080"/>
                </a:solidFill>
                <a:latin typeface="Arial"/>
                <a:ea typeface="Arial"/>
                <a:cs typeface="Arial"/>
                <a:sym typeface="Arial"/>
              </a:rPr>
              <a:t>For at gå tilbage i tekst-niveauer, brug </a:t>
            </a:r>
            <a:r>
              <a:rPr lang="en-US" sz="1351" b="1">
                <a:solidFill>
                  <a:srgbClr val="808080"/>
                </a:solidFill>
                <a:latin typeface="Arial Bold"/>
                <a:ea typeface="Arial Bold"/>
                <a:cs typeface="Arial Bold"/>
                <a:sym typeface="Arial Bold"/>
              </a:rPr>
              <a:t>SHIFT + TAB</a:t>
            </a:r>
          </a:p>
          <a:p>
            <a:pPr algn="r">
              <a:lnSpc>
                <a:spcPts val="1621"/>
              </a:lnSpc>
            </a:pPr>
            <a:endParaRPr lang="en-US" sz="1351" b="1">
              <a:solidFill>
                <a:srgbClr val="808080"/>
              </a:solidFill>
              <a:latin typeface="Arial Bold"/>
              <a:ea typeface="Arial Bold"/>
              <a:cs typeface="Arial Bold"/>
              <a:sym typeface="Arial Bold"/>
            </a:endParaRPr>
          </a:p>
          <a:p>
            <a:pPr algn="r">
              <a:lnSpc>
                <a:spcPts val="1621"/>
              </a:lnSpc>
            </a:pPr>
            <a:r>
              <a:rPr lang="en-US" sz="1351">
                <a:solidFill>
                  <a:srgbClr val="808080"/>
                </a:solidFill>
                <a:latin typeface="Arial"/>
                <a:ea typeface="Arial"/>
                <a:cs typeface="Arial"/>
                <a:sym typeface="Arial"/>
              </a:rPr>
              <a:t>Alternativt kan</a:t>
            </a:r>
          </a:p>
          <a:p>
            <a:pPr algn="r">
              <a:lnSpc>
                <a:spcPts val="1621"/>
              </a:lnSpc>
            </a:pPr>
            <a:r>
              <a:rPr lang="en-US" sz="1351" b="1">
                <a:solidFill>
                  <a:srgbClr val="808080"/>
                </a:solidFill>
                <a:latin typeface="Arial Bold"/>
                <a:ea typeface="Arial Bold"/>
                <a:cs typeface="Arial Bold"/>
                <a:sym typeface="Arial Bold"/>
              </a:rPr>
              <a:t>Forøg</a:t>
            </a:r>
            <a:r>
              <a:rPr lang="en-US" sz="1351">
                <a:solidFill>
                  <a:srgbClr val="808080"/>
                </a:solidFill>
                <a:latin typeface="Arial"/>
                <a:ea typeface="Arial"/>
                <a:cs typeface="Arial"/>
                <a:sym typeface="Arial"/>
              </a:rPr>
              <a:t> og </a:t>
            </a:r>
            <a:r>
              <a:rPr lang="en-US" sz="1351" b="1">
                <a:solidFill>
                  <a:srgbClr val="808080"/>
                </a:solidFill>
                <a:latin typeface="Arial Bold"/>
                <a:ea typeface="Arial Bold"/>
                <a:cs typeface="Arial Bold"/>
                <a:sym typeface="Arial Bold"/>
              </a:rPr>
              <a:t>Formindsk</a:t>
            </a:r>
            <a:r>
              <a:rPr lang="en-US" sz="1351">
                <a:solidFill>
                  <a:srgbClr val="808080"/>
                </a:solidFill>
                <a:latin typeface="Arial"/>
                <a:ea typeface="Arial"/>
                <a:cs typeface="Arial"/>
                <a:sym typeface="Arial"/>
              </a:rPr>
              <a:t> </a:t>
            </a:r>
          </a:p>
          <a:p>
            <a:pPr algn="r">
              <a:lnSpc>
                <a:spcPts val="1621"/>
              </a:lnSpc>
            </a:pPr>
            <a:r>
              <a:rPr lang="en-US" sz="1351">
                <a:solidFill>
                  <a:srgbClr val="808080"/>
                </a:solidFill>
                <a:latin typeface="Arial"/>
                <a:ea typeface="Arial"/>
                <a:cs typeface="Arial"/>
                <a:sym typeface="Arial"/>
              </a:rPr>
              <a:t>listeniveau bruges</a:t>
            </a:r>
          </a:p>
        </p:txBody>
      </p:sp>
      <p:sp>
        <p:nvSpPr>
          <p:cNvPr id="22" name="TextBox 22"/>
          <p:cNvSpPr txBox="1"/>
          <p:nvPr/>
        </p:nvSpPr>
        <p:spPr>
          <a:xfrm>
            <a:off x="978040" y="439749"/>
            <a:ext cx="16342414" cy="477182"/>
          </a:xfrm>
          <a:prstGeom prst="rect">
            <a:avLst/>
          </a:prstGeom>
        </p:spPr>
        <p:txBody>
          <a:bodyPr lIns="0" tIns="0" rIns="0" bIns="0" rtlCol="0" anchor="t">
            <a:spAutoFit/>
          </a:bodyPr>
          <a:lstStyle/>
          <a:p>
            <a:pPr algn="l">
              <a:lnSpc>
                <a:spcPts val="3728"/>
              </a:lnSpc>
            </a:pPr>
            <a:r>
              <a:rPr lang="en-US" sz="3452" b="1" dirty="0">
                <a:solidFill>
                  <a:srgbClr val="003127"/>
                </a:solidFill>
                <a:latin typeface="Arial Bold"/>
                <a:ea typeface="Arial Bold"/>
                <a:cs typeface="Arial Bold"/>
                <a:sym typeface="Arial Bold"/>
              </a:rPr>
              <a:t>De </a:t>
            </a:r>
            <a:r>
              <a:rPr lang="en-US" sz="3452" b="1" dirty="0" err="1">
                <a:solidFill>
                  <a:srgbClr val="003127"/>
                </a:solidFill>
                <a:latin typeface="Arial Bold"/>
                <a:ea typeface="Arial Bold"/>
                <a:cs typeface="Arial Bold"/>
                <a:sym typeface="Arial Bold"/>
              </a:rPr>
              <a:t>beskrevne</a:t>
            </a:r>
            <a:r>
              <a:rPr lang="en-US" sz="3452" b="1" dirty="0">
                <a:solidFill>
                  <a:srgbClr val="003127"/>
                </a:solidFill>
                <a:latin typeface="Arial Bold"/>
                <a:ea typeface="Arial Bold"/>
                <a:cs typeface="Arial Bold"/>
                <a:sym typeface="Arial Bold"/>
              </a:rPr>
              <a:t> </a:t>
            </a:r>
            <a:r>
              <a:rPr lang="en-US" sz="3452" b="1" dirty="0" err="1">
                <a:solidFill>
                  <a:srgbClr val="003127"/>
                </a:solidFill>
                <a:latin typeface="Arial Bold"/>
                <a:ea typeface="Arial Bold"/>
                <a:cs typeface="Arial Bold"/>
                <a:sym typeface="Arial Bold"/>
              </a:rPr>
              <a:t>indsatsers</a:t>
            </a:r>
            <a:r>
              <a:rPr lang="en-US" sz="3452" b="1" dirty="0">
                <a:solidFill>
                  <a:srgbClr val="003127"/>
                </a:solidFill>
                <a:latin typeface="Arial Bold"/>
                <a:ea typeface="Arial Bold"/>
                <a:cs typeface="Arial Bold"/>
                <a:sym typeface="Arial Bold"/>
              </a:rPr>
              <a:t> </a:t>
            </a:r>
            <a:r>
              <a:rPr lang="en-US" sz="3452" b="1" dirty="0" err="1">
                <a:solidFill>
                  <a:srgbClr val="003127"/>
                </a:solidFill>
                <a:latin typeface="Arial Bold"/>
                <a:ea typeface="Arial Bold"/>
                <a:cs typeface="Arial Bold"/>
                <a:sym typeface="Arial Bold"/>
              </a:rPr>
              <a:t>beløbsrammer</a:t>
            </a:r>
            <a:endParaRPr lang="en-US" sz="3452" b="1" dirty="0">
              <a:solidFill>
                <a:srgbClr val="003127"/>
              </a:solidFill>
              <a:latin typeface="Arial Bold"/>
              <a:ea typeface="Arial Bold"/>
              <a:cs typeface="Arial Bold"/>
              <a:sym typeface="Arial Bold"/>
            </a:endParaRPr>
          </a:p>
        </p:txBody>
      </p:sp>
      <p:pic>
        <p:nvPicPr>
          <p:cNvPr id="23" name="Billede 22">
            <a:extLst>
              <a:ext uri="{FF2B5EF4-FFF2-40B4-BE49-F238E27FC236}">
                <a16:creationId xmlns:a16="http://schemas.microsoft.com/office/drawing/2014/main" id="{6DD0AA20-87E1-4E56-BE5F-03B13CBB165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859000" y="91784"/>
            <a:ext cx="2795089" cy="1427053"/>
          </a:xfrm>
          <a:prstGeom prst="rect">
            <a:avLst/>
          </a:prstGeom>
        </p:spPr>
      </p:pic>
      <p:graphicFrame>
        <p:nvGraphicFramePr>
          <p:cNvPr id="24" name="Tabel 23">
            <a:extLst>
              <a:ext uri="{FF2B5EF4-FFF2-40B4-BE49-F238E27FC236}">
                <a16:creationId xmlns:a16="http://schemas.microsoft.com/office/drawing/2014/main" id="{5C641B02-BFA7-753F-E659-DD479A92B412}"/>
              </a:ext>
            </a:extLst>
          </p:cNvPr>
          <p:cNvGraphicFramePr>
            <a:graphicFrameLocks noGrp="1"/>
          </p:cNvGraphicFramePr>
          <p:nvPr>
            <p:extLst>
              <p:ext uri="{D42A27DB-BD31-4B8C-83A1-F6EECF244321}">
                <p14:modId xmlns:p14="http://schemas.microsoft.com/office/powerpoint/2010/main" val="2193809634"/>
              </p:ext>
            </p:extLst>
          </p:nvPr>
        </p:nvGraphicFramePr>
        <p:xfrm>
          <a:off x="1723945" y="2385137"/>
          <a:ext cx="14249400" cy="6019799"/>
        </p:xfrm>
        <a:graphic>
          <a:graphicData uri="http://schemas.openxmlformats.org/drawingml/2006/table">
            <a:tbl>
              <a:tblPr firstRow="1" bandRow="1">
                <a:tableStyleId>{5C22544A-7EE6-4342-B048-85BDC9FD1C3A}</a:tableStyleId>
              </a:tblPr>
              <a:tblGrid>
                <a:gridCol w="7124700">
                  <a:extLst>
                    <a:ext uri="{9D8B030D-6E8A-4147-A177-3AD203B41FA5}">
                      <a16:colId xmlns:a16="http://schemas.microsoft.com/office/drawing/2014/main" val="117702313"/>
                    </a:ext>
                  </a:extLst>
                </a:gridCol>
                <a:gridCol w="7124700">
                  <a:extLst>
                    <a:ext uri="{9D8B030D-6E8A-4147-A177-3AD203B41FA5}">
                      <a16:colId xmlns:a16="http://schemas.microsoft.com/office/drawing/2014/main" val="455210770"/>
                    </a:ext>
                  </a:extLst>
                </a:gridCol>
              </a:tblGrid>
              <a:tr h="712229">
                <a:tc>
                  <a:txBody>
                    <a:bodyPr/>
                    <a:lstStyle/>
                    <a:p>
                      <a:r>
                        <a:rPr lang="da-DK" sz="2800" dirty="0"/>
                        <a:t>Indsats</a:t>
                      </a:r>
                    </a:p>
                  </a:txBody>
                  <a:tcPr/>
                </a:tc>
                <a:tc>
                  <a:txBody>
                    <a:bodyPr/>
                    <a:lstStyle/>
                    <a:p>
                      <a:r>
                        <a:rPr lang="da-DK" sz="2800" dirty="0"/>
                        <a:t>Beløbsramme</a:t>
                      </a:r>
                    </a:p>
                  </a:txBody>
                  <a:tcPr/>
                </a:tc>
                <a:extLst>
                  <a:ext uri="{0D108BD9-81ED-4DB2-BD59-A6C34878D82A}">
                    <a16:rowId xmlns:a16="http://schemas.microsoft.com/office/drawing/2014/main" val="1050723611"/>
                  </a:ext>
                </a:extLst>
              </a:tr>
              <a:tr h="12293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2800" dirty="0"/>
                        <a:t>Kæde og kombinationseffekter ved stald- og lager teknologier til gødningshåndtering</a:t>
                      </a:r>
                    </a:p>
                  </a:txBody>
                  <a:tcPr/>
                </a:tc>
                <a:tc>
                  <a:txBody>
                    <a:bodyPr/>
                    <a:lstStyle/>
                    <a:p>
                      <a:pPr algn="r"/>
                      <a:r>
                        <a:rPr lang="da-DK" sz="2800" dirty="0"/>
                        <a:t>40 mio. kr.</a:t>
                      </a:r>
                    </a:p>
                  </a:txBody>
                  <a:tcPr/>
                </a:tc>
                <a:extLst>
                  <a:ext uri="{0D108BD9-81ED-4DB2-BD59-A6C34878D82A}">
                    <a16:rowId xmlns:a16="http://schemas.microsoft.com/office/drawing/2014/main" val="4181955581"/>
                  </a:ext>
                </a:extLst>
              </a:tr>
              <a:tr h="12293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2800" dirty="0"/>
                        <a:t>Dokumentation af klimaeffekter af afgrødevalg og klimaoptimerede sædskifter</a:t>
                      </a:r>
                    </a:p>
                  </a:txBody>
                  <a:tcPr/>
                </a:tc>
                <a:tc>
                  <a:txBody>
                    <a:bodyPr/>
                    <a:lstStyle/>
                    <a:p>
                      <a:pPr algn="r"/>
                      <a:r>
                        <a:rPr lang="da-DK" sz="2800" dirty="0"/>
                        <a:t>50 mio. kr.</a:t>
                      </a:r>
                    </a:p>
                  </a:txBody>
                  <a:tcPr/>
                </a:tc>
                <a:extLst>
                  <a:ext uri="{0D108BD9-81ED-4DB2-BD59-A6C34878D82A}">
                    <a16:rowId xmlns:a16="http://schemas.microsoft.com/office/drawing/2014/main" val="4164612656"/>
                  </a:ext>
                </a:extLst>
              </a:tr>
              <a:tr h="7122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2800" dirty="0"/>
                        <a:t>Udbringning af </a:t>
                      </a:r>
                      <a:r>
                        <a:rPr lang="da-DK" sz="2800" dirty="0" err="1"/>
                        <a:t>biokul</a:t>
                      </a:r>
                      <a:r>
                        <a:rPr lang="da-DK" sz="2800" dirty="0"/>
                        <a:t> på landbrugsjord</a:t>
                      </a:r>
                      <a:endParaRPr lang="da-DK" sz="2800" b="1" dirty="0"/>
                    </a:p>
                  </a:txBody>
                  <a:tcPr/>
                </a:tc>
                <a:tc>
                  <a:txBody>
                    <a:bodyPr/>
                    <a:lstStyle/>
                    <a:p>
                      <a:pPr algn="r"/>
                      <a:r>
                        <a:rPr lang="da-DK" sz="2800" dirty="0"/>
                        <a:t>59,2 mio. kr.</a:t>
                      </a:r>
                    </a:p>
                  </a:txBody>
                  <a:tcPr/>
                </a:tc>
                <a:extLst>
                  <a:ext uri="{0D108BD9-81ED-4DB2-BD59-A6C34878D82A}">
                    <a16:rowId xmlns:a16="http://schemas.microsoft.com/office/drawing/2014/main" val="3661637031"/>
                  </a:ext>
                </a:extLst>
              </a:tr>
              <a:tr h="7122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2800" dirty="0"/>
                        <a:t>Syntetiske </a:t>
                      </a:r>
                      <a:r>
                        <a:rPr lang="da-DK" sz="2800" dirty="0" err="1"/>
                        <a:t>nitrifikationshæmmere</a:t>
                      </a:r>
                      <a:endParaRPr lang="da-DK" sz="2800" dirty="0"/>
                    </a:p>
                  </a:txBody>
                  <a:tcPr/>
                </a:tc>
                <a:tc>
                  <a:txBody>
                    <a:bodyPr/>
                    <a:lstStyle/>
                    <a:p>
                      <a:pPr algn="r"/>
                      <a:r>
                        <a:rPr lang="da-DK" sz="2800" dirty="0"/>
                        <a:t>35 mio. kr.</a:t>
                      </a:r>
                    </a:p>
                  </a:txBody>
                  <a:tcPr/>
                </a:tc>
                <a:extLst>
                  <a:ext uri="{0D108BD9-81ED-4DB2-BD59-A6C34878D82A}">
                    <a16:rowId xmlns:a16="http://schemas.microsoft.com/office/drawing/2014/main" val="3240998827"/>
                  </a:ext>
                </a:extLst>
              </a:tr>
              <a:tr h="7122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2800" dirty="0"/>
                        <a:t>Fremtidens dyrkningssystemer</a:t>
                      </a:r>
                    </a:p>
                  </a:txBody>
                  <a:tcPr/>
                </a:tc>
                <a:tc>
                  <a:txBody>
                    <a:bodyPr/>
                    <a:lstStyle/>
                    <a:p>
                      <a:pPr algn="r"/>
                      <a:r>
                        <a:rPr lang="da-DK" sz="2800" dirty="0"/>
                        <a:t>17 mio. kr.</a:t>
                      </a:r>
                    </a:p>
                  </a:txBody>
                  <a:tcPr/>
                </a:tc>
                <a:extLst>
                  <a:ext uri="{0D108BD9-81ED-4DB2-BD59-A6C34878D82A}">
                    <a16:rowId xmlns:a16="http://schemas.microsoft.com/office/drawing/2014/main" val="1559364593"/>
                  </a:ext>
                </a:extLst>
              </a:tr>
              <a:tr h="7122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2800" dirty="0"/>
                        <a:t>Samlet</a:t>
                      </a:r>
                    </a:p>
                  </a:txBody>
                  <a:tcPr/>
                </a:tc>
                <a:tc>
                  <a:txBody>
                    <a:bodyPr/>
                    <a:lstStyle/>
                    <a:p>
                      <a:pPr algn="r"/>
                      <a:r>
                        <a:rPr lang="da-DK" sz="2800" dirty="0"/>
                        <a:t>201,2 mio. kr.</a:t>
                      </a:r>
                    </a:p>
                  </a:txBody>
                  <a:tcPr/>
                </a:tc>
                <a:extLst>
                  <a:ext uri="{0D108BD9-81ED-4DB2-BD59-A6C34878D82A}">
                    <a16:rowId xmlns:a16="http://schemas.microsoft.com/office/drawing/2014/main" val="2055195125"/>
                  </a:ext>
                </a:extLst>
              </a:tr>
            </a:tbl>
          </a:graphicData>
        </a:graphic>
      </p:graphicFrame>
    </p:spTree>
    <p:extLst>
      <p:ext uri="{BB962C8B-B14F-4D97-AF65-F5344CB8AC3E}">
        <p14:creationId xmlns:p14="http://schemas.microsoft.com/office/powerpoint/2010/main" val="977274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noChangeAspect="1"/>
          </p:cNvGrpSpPr>
          <p:nvPr/>
        </p:nvGrpSpPr>
        <p:grpSpPr>
          <a:xfrm>
            <a:off x="982274" y="9578269"/>
            <a:ext cx="337449" cy="300156"/>
            <a:chOff x="0" y="0"/>
            <a:chExt cx="449932" cy="400209"/>
          </a:xfrm>
        </p:grpSpPr>
        <p:sp>
          <p:nvSpPr>
            <p:cNvPr id="3" name="Freeform 3"/>
            <p:cNvSpPr/>
            <p:nvPr/>
          </p:nvSpPr>
          <p:spPr>
            <a:xfrm>
              <a:off x="0" y="0"/>
              <a:ext cx="449961" cy="400177"/>
            </a:xfrm>
            <a:custGeom>
              <a:avLst/>
              <a:gdLst/>
              <a:ahLst/>
              <a:cxnLst/>
              <a:rect l="l" t="t" r="r" b="b"/>
              <a:pathLst>
                <a:path w="449961" h="400177">
                  <a:moveTo>
                    <a:pt x="0" y="0"/>
                  </a:moveTo>
                  <a:lnTo>
                    <a:pt x="449961" y="0"/>
                  </a:lnTo>
                  <a:lnTo>
                    <a:pt x="449961" y="400177"/>
                  </a:lnTo>
                  <a:lnTo>
                    <a:pt x="0" y="400177"/>
                  </a:lnTo>
                  <a:lnTo>
                    <a:pt x="0" y="0"/>
                  </a:lnTo>
                  <a:close/>
                </a:path>
              </a:pathLst>
            </a:custGeom>
            <a:solidFill>
              <a:srgbClr val="000000">
                <a:alpha val="0"/>
              </a:srgbClr>
            </a:solidFill>
          </p:spPr>
        </p:sp>
      </p:grpSp>
      <p:grpSp>
        <p:nvGrpSpPr>
          <p:cNvPr id="4" name="Group 4"/>
          <p:cNvGrpSpPr>
            <a:grpSpLocks noChangeAspect="1"/>
          </p:cNvGrpSpPr>
          <p:nvPr/>
        </p:nvGrpSpPr>
        <p:grpSpPr>
          <a:xfrm>
            <a:off x="-1592295" y="4842003"/>
            <a:ext cx="1381944" cy="302013"/>
            <a:chOff x="0" y="0"/>
            <a:chExt cx="1842592" cy="402685"/>
          </a:xfrm>
        </p:grpSpPr>
        <p:sp>
          <p:nvSpPr>
            <p:cNvPr id="5" name="Freeform 5"/>
            <p:cNvSpPr/>
            <p:nvPr/>
          </p:nvSpPr>
          <p:spPr>
            <a:xfrm>
              <a:off x="0" y="0"/>
              <a:ext cx="1842643" cy="402717"/>
            </a:xfrm>
            <a:custGeom>
              <a:avLst/>
              <a:gdLst/>
              <a:ahLst/>
              <a:cxnLst/>
              <a:rect l="l" t="t" r="r" b="b"/>
              <a:pathLst>
                <a:path w="1842643" h="402717">
                  <a:moveTo>
                    <a:pt x="0" y="0"/>
                  </a:moveTo>
                  <a:lnTo>
                    <a:pt x="1842643" y="0"/>
                  </a:lnTo>
                  <a:lnTo>
                    <a:pt x="1842643" y="402717"/>
                  </a:lnTo>
                  <a:lnTo>
                    <a:pt x="0" y="402717"/>
                  </a:lnTo>
                  <a:lnTo>
                    <a:pt x="0" y="0"/>
                  </a:lnTo>
                  <a:close/>
                </a:path>
              </a:pathLst>
            </a:custGeom>
            <a:blipFill>
              <a:blip r:embed="rId2"/>
              <a:stretch>
                <a:fillRect r="2" b="7"/>
              </a:stretch>
            </a:blipFill>
          </p:spPr>
        </p:sp>
      </p:grpSp>
      <p:grpSp>
        <p:nvGrpSpPr>
          <p:cNvPr id="6" name="Group 6"/>
          <p:cNvGrpSpPr/>
          <p:nvPr/>
        </p:nvGrpSpPr>
        <p:grpSpPr>
          <a:xfrm>
            <a:off x="-3718256" y="5527746"/>
            <a:ext cx="3718256" cy="2217725"/>
            <a:chOff x="0" y="0"/>
            <a:chExt cx="4957675" cy="2956966"/>
          </a:xfrm>
        </p:grpSpPr>
        <p:sp>
          <p:nvSpPr>
            <p:cNvPr id="7" name="Freeform 7"/>
            <p:cNvSpPr/>
            <p:nvPr/>
          </p:nvSpPr>
          <p:spPr>
            <a:xfrm>
              <a:off x="0" y="0"/>
              <a:ext cx="4957675" cy="2956966"/>
            </a:xfrm>
            <a:custGeom>
              <a:avLst/>
              <a:gdLst/>
              <a:ahLst/>
              <a:cxnLst/>
              <a:rect l="l" t="t" r="r" b="b"/>
              <a:pathLst>
                <a:path w="4957675" h="2956966">
                  <a:moveTo>
                    <a:pt x="0" y="0"/>
                  </a:moveTo>
                  <a:lnTo>
                    <a:pt x="4957675" y="0"/>
                  </a:lnTo>
                  <a:lnTo>
                    <a:pt x="4957675" y="2956966"/>
                  </a:lnTo>
                  <a:lnTo>
                    <a:pt x="0" y="2956966"/>
                  </a:lnTo>
                  <a:close/>
                </a:path>
              </a:pathLst>
            </a:custGeom>
            <a:solidFill>
              <a:srgbClr val="000000">
                <a:alpha val="0"/>
              </a:srgbClr>
            </a:solidFill>
          </p:spPr>
        </p:sp>
        <p:sp>
          <p:nvSpPr>
            <p:cNvPr id="8" name="TextBox 8"/>
            <p:cNvSpPr txBox="1"/>
            <p:nvPr/>
          </p:nvSpPr>
          <p:spPr>
            <a:xfrm>
              <a:off x="0" y="-38100"/>
              <a:ext cx="4957675" cy="2995066"/>
            </a:xfrm>
            <a:prstGeom prst="rect">
              <a:avLst/>
            </a:prstGeom>
          </p:spPr>
          <p:txBody>
            <a:bodyPr lIns="0" tIns="0" rIns="0" bIns="0" rtlCol="0" anchor="b"/>
            <a:lstStyle/>
            <a:p>
              <a:pPr algn="r">
                <a:lnSpc>
                  <a:spcPts val="1621"/>
                </a:lnSpc>
              </a:pPr>
              <a:r>
                <a:rPr lang="en-US" sz="1351" b="1">
                  <a:solidFill>
                    <a:srgbClr val="808080"/>
                  </a:solidFill>
                  <a:latin typeface="Arial Bold"/>
                  <a:ea typeface="Arial Bold"/>
                  <a:cs typeface="Arial Bold"/>
                  <a:sym typeface="Arial Bold"/>
                </a:rPr>
                <a:t>For at indsætte Sidehoved og sidefod</a:t>
              </a:r>
            </a:p>
            <a:p>
              <a:pPr algn="r">
                <a:lnSpc>
                  <a:spcPts val="1621"/>
                </a:lnSpc>
              </a:pPr>
              <a:r>
                <a:rPr lang="en-US" sz="1351" b="1">
                  <a:solidFill>
                    <a:srgbClr val="808080"/>
                  </a:solidFill>
                  <a:latin typeface="Arial Bold"/>
                  <a:ea typeface="Arial Bold"/>
                  <a:cs typeface="Arial Bold"/>
                  <a:sym typeface="Arial Bold"/>
                </a:rPr>
                <a:t>1.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Indsæt</a:t>
              </a:r>
              <a:r>
                <a:rPr lang="en-US" sz="1351">
                  <a:solidFill>
                    <a:srgbClr val="808080"/>
                  </a:solidFill>
                  <a:latin typeface="Arial"/>
                  <a:ea typeface="Arial"/>
                  <a:cs typeface="Arial"/>
                  <a:sym typeface="Arial"/>
                </a:rPr>
                <a:t> i topmenuen </a:t>
              </a:r>
            </a:p>
            <a:p>
              <a:pPr algn="r">
                <a:lnSpc>
                  <a:spcPts val="1621"/>
                </a:lnSpc>
              </a:pPr>
              <a:r>
                <a:rPr lang="en-US" sz="1351" b="1">
                  <a:solidFill>
                    <a:srgbClr val="808080"/>
                  </a:solidFill>
                  <a:latin typeface="Arial Bold"/>
                  <a:ea typeface="Arial Bold"/>
                  <a:cs typeface="Arial Bold"/>
                  <a:sym typeface="Arial Bold"/>
                </a:rPr>
                <a:t>2.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Sidehoved og Sidefod</a:t>
              </a:r>
            </a:p>
            <a:p>
              <a:pPr algn="r">
                <a:lnSpc>
                  <a:spcPts val="1621"/>
                </a:lnSpc>
              </a:pPr>
              <a:r>
                <a:rPr lang="en-US" sz="1351" b="1">
                  <a:solidFill>
                    <a:srgbClr val="808080"/>
                  </a:solidFill>
                  <a:latin typeface="Arial Bold"/>
                  <a:ea typeface="Arial Bold"/>
                  <a:cs typeface="Arial Bold"/>
                  <a:sym typeface="Arial Bold"/>
                </a:rPr>
                <a:t>3. </a:t>
              </a:r>
              <a:r>
                <a:rPr lang="en-US" sz="1351">
                  <a:solidFill>
                    <a:srgbClr val="808080"/>
                  </a:solidFill>
                  <a:latin typeface="Arial"/>
                  <a:ea typeface="Arial"/>
                  <a:cs typeface="Arial"/>
                  <a:sym typeface="Arial"/>
                </a:rPr>
                <a:t>Sæt hak i </a:t>
              </a:r>
              <a:r>
                <a:rPr lang="en-US" sz="1351" b="1">
                  <a:solidFill>
                    <a:srgbClr val="808080"/>
                  </a:solidFill>
                  <a:latin typeface="Arial Bold"/>
                  <a:ea typeface="Arial Bold"/>
                  <a:cs typeface="Arial Bold"/>
                  <a:sym typeface="Arial Bold"/>
                </a:rPr>
                <a:t>Slidenummer</a:t>
              </a:r>
            </a:p>
            <a:p>
              <a:pPr algn="r">
                <a:lnSpc>
                  <a:spcPts val="1621"/>
                </a:lnSpc>
              </a:pPr>
              <a:r>
                <a:rPr lang="en-US" sz="1351" b="1">
                  <a:solidFill>
                    <a:srgbClr val="808080"/>
                  </a:solidFill>
                  <a:latin typeface="Arial Bold"/>
                  <a:ea typeface="Arial Bold"/>
                  <a:cs typeface="Arial Bold"/>
                  <a:sym typeface="Arial Bold"/>
                </a:rPr>
                <a:t>4. </a:t>
              </a:r>
              <a:r>
                <a:rPr lang="en-US" sz="1351">
                  <a:solidFill>
                    <a:srgbClr val="808080"/>
                  </a:solidFill>
                  <a:latin typeface="Arial"/>
                  <a:ea typeface="Arial"/>
                  <a:cs typeface="Arial"/>
                  <a:sym typeface="Arial"/>
                </a:rPr>
                <a:t>Indsæt ønsket indhold i </a:t>
              </a:r>
              <a:r>
                <a:rPr lang="en-US" sz="1351" b="1">
                  <a:solidFill>
                    <a:srgbClr val="808080"/>
                  </a:solidFill>
                  <a:latin typeface="Arial Bold"/>
                  <a:ea typeface="Arial Bold"/>
                  <a:cs typeface="Arial Bold"/>
                  <a:sym typeface="Arial Bold"/>
                </a:rPr>
                <a:t>Sidefod</a:t>
              </a:r>
            </a:p>
            <a:p>
              <a:pPr algn="r">
                <a:lnSpc>
                  <a:spcPts val="1621"/>
                </a:lnSpc>
              </a:pPr>
              <a:r>
                <a:rPr lang="en-US" sz="1351" b="1">
                  <a:solidFill>
                    <a:srgbClr val="808080"/>
                  </a:solidFill>
                  <a:latin typeface="Arial Bold"/>
                  <a:ea typeface="Arial Bold"/>
                  <a:cs typeface="Arial Bold"/>
                  <a:sym typeface="Arial Bold"/>
                </a:rPr>
                <a:t>5.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Anvend på alle</a:t>
              </a:r>
            </a:p>
            <a:p>
              <a:pPr algn="r">
                <a:lnSpc>
                  <a:spcPts val="1621"/>
                </a:lnSpc>
              </a:pPr>
              <a:endParaRPr lang="en-US" sz="1351" b="1">
                <a:solidFill>
                  <a:srgbClr val="808080"/>
                </a:solidFill>
                <a:latin typeface="Arial Bold"/>
                <a:ea typeface="Arial Bold"/>
                <a:cs typeface="Arial Bold"/>
                <a:sym typeface="Arial Bold"/>
              </a:endParaRPr>
            </a:p>
            <a:p>
              <a:pPr algn="r">
                <a:lnSpc>
                  <a:spcPts val="1621"/>
                </a:lnSpc>
              </a:pPr>
              <a:r>
                <a:rPr lang="en-US" sz="1351" b="1">
                  <a:solidFill>
                    <a:srgbClr val="808080"/>
                  </a:solidFill>
                  <a:latin typeface="Arial Bold"/>
                  <a:ea typeface="Arial Bold"/>
                  <a:cs typeface="Arial Bold"/>
                  <a:sym typeface="Arial Bold"/>
                </a:rPr>
                <a:t>Tips: </a:t>
              </a:r>
              <a:r>
                <a:rPr lang="en-US" sz="1351">
                  <a:solidFill>
                    <a:srgbClr val="808080"/>
                  </a:solidFill>
                  <a:latin typeface="Arial"/>
                  <a:ea typeface="Arial"/>
                  <a:cs typeface="Arial"/>
                  <a:sym typeface="Arial"/>
                </a:rPr>
                <a:t>Gør det som det sidste før du gemmer filen, så det slår igennem på alle sider </a:t>
              </a:r>
            </a:p>
          </p:txBody>
        </p:sp>
      </p:grpSp>
      <p:grpSp>
        <p:nvGrpSpPr>
          <p:cNvPr id="9" name="Group 9"/>
          <p:cNvGrpSpPr>
            <a:grpSpLocks noChangeAspect="1"/>
          </p:cNvGrpSpPr>
          <p:nvPr/>
        </p:nvGrpSpPr>
        <p:grpSpPr>
          <a:xfrm>
            <a:off x="-3694589" y="7850412"/>
            <a:ext cx="3472195" cy="2482230"/>
            <a:chOff x="0" y="0"/>
            <a:chExt cx="4629593" cy="3309640"/>
          </a:xfrm>
        </p:grpSpPr>
        <p:sp>
          <p:nvSpPr>
            <p:cNvPr id="10" name="Freeform 10"/>
            <p:cNvSpPr/>
            <p:nvPr/>
          </p:nvSpPr>
          <p:spPr>
            <a:xfrm>
              <a:off x="0" y="0"/>
              <a:ext cx="4629531" cy="3309620"/>
            </a:xfrm>
            <a:custGeom>
              <a:avLst/>
              <a:gdLst/>
              <a:ahLst/>
              <a:cxnLst/>
              <a:rect l="l" t="t" r="r" b="b"/>
              <a:pathLst>
                <a:path w="4629531" h="3309620">
                  <a:moveTo>
                    <a:pt x="0" y="0"/>
                  </a:moveTo>
                  <a:lnTo>
                    <a:pt x="4629531" y="0"/>
                  </a:lnTo>
                  <a:lnTo>
                    <a:pt x="4629531" y="3309620"/>
                  </a:lnTo>
                  <a:lnTo>
                    <a:pt x="0" y="3309620"/>
                  </a:lnTo>
                  <a:lnTo>
                    <a:pt x="0" y="0"/>
                  </a:lnTo>
                  <a:close/>
                </a:path>
              </a:pathLst>
            </a:custGeom>
            <a:blipFill>
              <a:blip r:embed="rId3"/>
              <a:stretch>
                <a:fillRect r="-1"/>
              </a:stretch>
            </a:blipFill>
          </p:spPr>
        </p:sp>
      </p:grpSp>
      <p:grpSp>
        <p:nvGrpSpPr>
          <p:cNvPr id="11" name="Group 11"/>
          <p:cNvGrpSpPr/>
          <p:nvPr/>
        </p:nvGrpSpPr>
        <p:grpSpPr>
          <a:xfrm>
            <a:off x="-3521047" y="9248037"/>
            <a:ext cx="2500517" cy="446684"/>
            <a:chOff x="0" y="0"/>
            <a:chExt cx="3334023" cy="595579"/>
          </a:xfrm>
        </p:grpSpPr>
        <p:sp>
          <p:nvSpPr>
            <p:cNvPr id="12" name="Freeform 12"/>
            <p:cNvSpPr/>
            <p:nvPr/>
          </p:nvSpPr>
          <p:spPr>
            <a:xfrm>
              <a:off x="0" y="0"/>
              <a:ext cx="3334004" cy="595630"/>
            </a:xfrm>
            <a:custGeom>
              <a:avLst/>
              <a:gdLst/>
              <a:ahLst/>
              <a:cxnLst/>
              <a:rect l="l" t="t" r="r" b="b"/>
              <a:pathLst>
                <a:path w="3334004" h="595630">
                  <a:moveTo>
                    <a:pt x="9525" y="0"/>
                  </a:moveTo>
                  <a:lnTo>
                    <a:pt x="3324479" y="0"/>
                  </a:lnTo>
                  <a:cubicBezTo>
                    <a:pt x="3329686" y="0"/>
                    <a:pt x="3334004" y="4318"/>
                    <a:pt x="3334004" y="9525"/>
                  </a:cubicBezTo>
                  <a:lnTo>
                    <a:pt x="3334004" y="586105"/>
                  </a:lnTo>
                  <a:cubicBezTo>
                    <a:pt x="3334004" y="591312"/>
                    <a:pt x="3329686" y="595630"/>
                    <a:pt x="3324479" y="595630"/>
                  </a:cubicBezTo>
                  <a:lnTo>
                    <a:pt x="9525" y="595630"/>
                  </a:lnTo>
                  <a:cubicBezTo>
                    <a:pt x="4318" y="595630"/>
                    <a:pt x="0" y="591312"/>
                    <a:pt x="0" y="586105"/>
                  </a:cubicBezTo>
                  <a:lnTo>
                    <a:pt x="0" y="9525"/>
                  </a:lnTo>
                  <a:cubicBezTo>
                    <a:pt x="0" y="4318"/>
                    <a:pt x="4318" y="0"/>
                    <a:pt x="9525" y="0"/>
                  </a:cubicBezTo>
                  <a:moveTo>
                    <a:pt x="9525" y="19050"/>
                  </a:moveTo>
                  <a:lnTo>
                    <a:pt x="9525" y="9525"/>
                  </a:lnTo>
                  <a:lnTo>
                    <a:pt x="19050" y="9525"/>
                  </a:lnTo>
                  <a:lnTo>
                    <a:pt x="19050" y="586105"/>
                  </a:lnTo>
                  <a:lnTo>
                    <a:pt x="9525" y="586105"/>
                  </a:lnTo>
                  <a:lnTo>
                    <a:pt x="9525" y="576580"/>
                  </a:lnTo>
                  <a:lnTo>
                    <a:pt x="3324479" y="576580"/>
                  </a:lnTo>
                  <a:lnTo>
                    <a:pt x="3324479" y="586105"/>
                  </a:lnTo>
                  <a:lnTo>
                    <a:pt x="3314954" y="586105"/>
                  </a:lnTo>
                  <a:lnTo>
                    <a:pt x="3314954" y="9525"/>
                  </a:lnTo>
                  <a:lnTo>
                    <a:pt x="3324479" y="9525"/>
                  </a:lnTo>
                  <a:lnTo>
                    <a:pt x="3324479" y="19050"/>
                  </a:lnTo>
                  <a:lnTo>
                    <a:pt x="9525" y="19050"/>
                  </a:lnTo>
                  <a:close/>
                </a:path>
              </a:pathLst>
            </a:custGeom>
            <a:solidFill>
              <a:srgbClr val="FF0000"/>
            </a:solidFill>
          </p:spPr>
        </p:sp>
      </p:grpSp>
      <p:grpSp>
        <p:nvGrpSpPr>
          <p:cNvPr id="13" name="Group 13"/>
          <p:cNvGrpSpPr/>
          <p:nvPr/>
        </p:nvGrpSpPr>
        <p:grpSpPr>
          <a:xfrm>
            <a:off x="1226758" y="9605704"/>
            <a:ext cx="448550" cy="302428"/>
            <a:chOff x="0" y="0"/>
            <a:chExt cx="598067" cy="403237"/>
          </a:xfrm>
        </p:grpSpPr>
        <p:sp>
          <p:nvSpPr>
            <p:cNvPr id="14" name="Freeform 14"/>
            <p:cNvSpPr/>
            <p:nvPr/>
          </p:nvSpPr>
          <p:spPr>
            <a:xfrm>
              <a:off x="0" y="0"/>
              <a:ext cx="598067" cy="403237"/>
            </a:xfrm>
            <a:custGeom>
              <a:avLst/>
              <a:gdLst/>
              <a:ahLst/>
              <a:cxnLst/>
              <a:rect l="l" t="t" r="r" b="b"/>
              <a:pathLst>
                <a:path w="598067" h="403237">
                  <a:moveTo>
                    <a:pt x="0" y="0"/>
                  </a:moveTo>
                  <a:lnTo>
                    <a:pt x="598067" y="0"/>
                  </a:lnTo>
                  <a:lnTo>
                    <a:pt x="598067" y="403237"/>
                  </a:lnTo>
                  <a:lnTo>
                    <a:pt x="0" y="403237"/>
                  </a:lnTo>
                  <a:close/>
                </a:path>
              </a:pathLst>
            </a:custGeom>
            <a:solidFill>
              <a:srgbClr val="000000">
                <a:alpha val="0"/>
              </a:srgbClr>
            </a:solidFill>
          </p:spPr>
        </p:sp>
        <p:sp>
          <p:nvSpPr>
            <p:cNvPr id="15" name="TextBox 15"/>
            <p:cNvSpPr txBox="1"/>
            <p:nvPr/>
          </p:nvSpPr>
          <p:spPr>
            <a:xfrm>
              <a:off x="0" y="-28575"/>
              <a:ext cx="598067" cy="431812"/>
            </a:xfrm>
            <a:prstGeom prst="rect">
              <a:avLst/>
            </a:prstGeom>
          </p:spPr>
          <p:txBody>
            <a:bodyPr lIns="0" tIns="0" rIns="0" bIns="0" rtlCol="0" anchor="b"/>
            <a:lstStyle/>
            <a:p>
              <a:pPr algn="r">
                <a:lnSpc>
                  <a:spcPts val="1441"/>
                </a:lnSpc>
              </a:pPr>
              <a:r>
                <a:rPr lang="en-US" sz="1200">
                  <a:solidFill>
                    <a:srgbClr val="003127"/>
                  </a:solidFill>
                  <a:latin typeface="Arial"/>
                  <a:ea typeface="Arial"/>
                  <a:cs typeface="Arial"/>
                  <a:sym typeface="Arial"/>
                </a:rPr>
                <a:t>15</a:t>
              </a:r>
            </a:p>
          </p:txBody>
        </p:sp>
      </p:grpSp>
      <p:grpSp>
        <p:nvGrpSpPr>
          <p:cNvPr id="17" name="Group 17"/>
          <p:cNvGrpSpPr/>
          <p:nvPr/>
        </p:nvGrpSpPr>
        <p:grpSpPr>
          <a:xfrm>
            <a:off x="1723945" y="9471380"/>
            <a:ext cx="8484629" cy="436753"/>
            <a:chOff x="0" y="0"/>
            <a:chExt cx="11312838" cy="582337"/>
          </a:xfrm>
        </p:grpSpPr>
        <p:sp>
          <p:nvSpPr>
            <p:cNvPr id="18" name="Freeform 18"/>
            <p:cNvSpPr/>
            <p:nvPr/>
          </p:nvSpPr>
          <p:spPr>
            <a:xfrm>
              <a:off x="0" y="0"/>
              <a:ext cx="11312838" cy="582337"/>
            </a:xfrm>
            <a:custGeom>
              <a:avLst/>
              <a:gdLst/>
              <a:ahLst/>
              <a:cxnLst/>
              <a:rect l="l" t="t" r="r" b="b"/>
              <a:pathLst>
                <a:path w="11312838" h="582337">
                  <a:moveTo>
                    <a:pt x="0" y="0"/>
                  </a:moveTo>
                  <a:lnTo>
                    <a:pt x="11312838" y="0"/>
                  </a:lnTo>
                  <a:lnTo>
                    <a:pt x="11312838" y="582337"/>
                  </a:lnTo>
                  <a:lnTo>
                    <a:pt x="0" y="582337"/>
                  </a:lnTo>
                  <a:close/>
                </a:path>
              </a:pathLst>
            </a:custGeom>
            <a:solidFill>
              <a:srgbClr val="000000">
                <a:alpha val="0"/>
              </a:srgbClr>
            </a:solidFill>
          </p:spPr>
        </p:sp>
        <p:sp>
          <p:nvSpPr>
            <p:cNvPr id="19" name="TextBox 19"/>
            <p:cNvSpPr txBox="1"/>
            <p:nvPr/>
          </p:nvSpPr>
          <p:spPr>
            <a:xfrm>
              <a:off x="0" y="-28575"/>
              <a:ext cx="11312838" cy="610912"/>
            </a:xfrm>
            <a:prstGeom prst="rect">
              <a:avLst/>
            </a:prstGeom>
          </p:spPr>
          <p:txBody>
            <a:bodyPr lIns="0" tIns="0" rIns="0" bIns="0" rtlCol="0" anchor="b"/>
            <a:lstStyle/>
            <a:p>
              <a:pPr algn="l">
                <a:lnSpc>
                  <a:spcPts val="1441"/>
                </a:lnSpc>
              </a:pPr>
              <a:r>
                <a:rPr lang="en-US" sz="1200">
                  <a:solidFill>
                    <a:srgbClr val="003127"/>
                  </a:solidFill>
                  <a:latin typeface="Arial"/>
                  <a:ea typeface="Arial"/>
                  <a:cs typeface="Arial"/>
                  <a:sym typeface="Arial"/>
                </a:rPr>
                <a:t>/ Styrelsen for Grøn Arealomlægning &amp; Vandmiljø/Projektnavn</a:t>
              </a:r>
            </a:p>
          </p:txBody>
        </p:sp>
      </p:grpSp>
      <p:sp>
        <p:nvSpPr>
          <p:cNvPr id="21" name="TextBox 21"/>
          <p:cNvSpPr txBox="1"/>
          <p:nvPr/>
        </p:nvSpPr>
        <p:spPr>
          <a:xfrm>
            <a:off x="-3611436" y="1770638"/>
            <a:ext cx="3467436" cy="2948862"/>
          </a:xfrm>
          <a:prstGeom prst="rect">
            <a:avLst/>
          </a:prstGeom>
        </p:spPr>
        <p:txBody>
          <a:bodyPr lIns="0" tIns="0" rIns="0" bIns="0" rtlCol="0" anchor="t">
            <a:spAutoFit/>
          </a:bodyPr>
          <a:lstStyle/>
          <a:p>
            <a:pPr algn="r">
              <a:lnSpc>
                <a:spcPts val="1621"/>
              </a:lnSpc>
            </a:pPr>
            <a:r>
              <a:rPr lang="en-US" sz="1351" b="1">
                <a:solidFill>
                  <a:srgbClr val="808080"/>
                </a:solidFill>
                <a:latin typeface="Arial Bold"/>
                <a:ea typeface="Arial Bold"/>
                <a:cs typeface="Arial Bold"/>
                <a:sym typeface="Arial Bold"/>
              </a:rPr>
              <a:t>Tekst-typografier</a:t>
            </a:r>
          </a:p>
          <a:p>
            <a:pPr algn="r">
              <a:lnSpc>
                <a:spcPts val="1621"/>
              </a:lnSpc>
            </a:pPr>
            <a:r>
              <a:rPr lang="en-US" sz="1351">
                <a:solidFill>
                  <a:srgbClr val="808080"/>
                </a:solidFill>
                <a:latin typeface="Arial"/>
                <a:ea typeface="Arial"/>
                <a:cs typeface="Arial"/>
                <a:sym typeface="Arial"/>
              </a:rPr>
              <a:t>Brug </a:t>
            </a:r>
            <a:r>
              <a:rPr lang="en-US" sz="1351" b="1">
                <a:solidFill>
                  <a:srgbClr val="808080"/>
                </a:solidFill>
                <a:latin typeface="Arial Bold"/>
                <a:ea typeface="Arial Bold"/>
                <a:cs typeface="Arial Bold"/>
                <a:sym typeface="Arial Bold"/>
              </a:rPr>
              <a:t>TAB</a:t>
            </a:r>
            <a:r>
              <a:rPr lang="en-US" sz="1351">
                <a:solidFill>
                  <a:srgbClr val="808080"/>
                </a:solidFill>
                <a:latin typeface="Arial"/>
                <a:ea typeface="Arial"/>
                <a:cs typeface="Arial"/>
                <a:sym typeface="Arial"/>
              </a:rPr>
              <a:t> for at gå frem i tekst-niveauer</a:t>
            </a:r>
          </a:p>
          <a:p>
            <a:pPr algn="r">
              <a:lnSpc>
                <a:spcPts val="1621"/>
              </a:lnSpc>
            </a:pPr>
            <a:endParaRPr lang="en-US" sz="1351">
              <a:solidFill>
                <a:srgbClr val="808080"/>
              </a:solidFill>
              <a:latin typeface="Arial"/>
              <a:ea typeface="Arial"/>
              <a:cs typeface="Arial"/>
              <a:sym typeface="Arial"/>
            </a:endParaRPr>
          </a:p>
          <a:p>
            <a:pPr algn="r">
              <a:lnSpc>
                <a:spcPts val="1621"/>
              </a:lnSpc>
            </a:pPr>
            <a:r>
              <a:rPr lang="en-US" sz="1351">
                <a:solidFill>
                  <a:srgbClr val="808080"/>
                </a:solidFill>
                <a:latin typeface="Arial"/>
                <a:ea typeface="Arial"/>
                <a:cs typeface="Arial"/>
                <a:sym typeface="Arial"/>
              </a:rPr>
              <a:t>Niveau 1 = Tekst 20 pkt.</a:t>
            </a:r>
          </a:p>
          <a:p>
            <a:pPr algn="r">
              <a:lnSpc>
                <a:spcPts val="1621"/>
              </a:lnSpc>
            </a:pPr>
            <a:r>
              <a:rPr lang="en-US" sz="1351">
                <a:solidFill>
                  <a:srgbClr val="808080"/>
                </a:solidFill>
                <a:latin typeface="Arial"/>
                <a:ea typeface="Arial"/>
                <a:cs typeface="Arial"/>
                <a:sym typeface="Arial"/>
              </a:rPr>
              <a:t>Niveau 2 = Punkt-liste 20 pkt.</a:t>
            </a:r>
          </a:p>
          <a:p>
            <a:pPr algn="r">
              <a:lnSpc>
                <a:spcPts val="1621"/>
              </a:lnSpc>
            </a:pPr>
            <a:r>
              <a:rPr lang="en-US" sz="1351">
                <a:solidFill>
                  <a:srgbClr val="808080"/>
                </a:solidFill>
                <a:latin typeface="Arial"/>
                <a:ea typeface="Arial"/>
                <a:cs typeface="Arial"/>
                <a:sym typeface="Arial"/>
              </a:rPr>
              <a:t>Niveau 3 = Punkt-liste 18 pkt.</a:t>
            </a:r>
          </a:p>
          <a:p>
            <a:pPr algn="r">
              <a:lnSpc>
                <a:spcPts val="1621"/>
              </a:lnSpc>
            </a:pPr>
            <a:r>
              <a:rPr lang="en-US" sz="1351">
                <a:solidFill>
                  <a:srgbClr val="808080"/>
                </a:solidFill>
                <a:latin typeface="Arial"/>
                <a:ea typeface="Arial"/>
                <a:cs typeface="Arial"/>
                <a:sym typeface="Arial"/>
              </a:rPr>
              <a:t>Niveau 4-9 = Punkt-liste 18 pkt.</a:t>
            </a:r>
          </a:p>
          <a:p>
            <a:pPr algn="r">
              <a:lnSpc>
                <a:spcPts val="1621"/>
              </a:lnSpc>
            </a:pPr>
            <a:endParaRPr lang="en-US" sz="1351">
              <a:solidFill>
                <a:srgbClr val="808080"/>
              </a:solidFill>
              <a:latin typeface="Arial"/>
              <a:ea typeface="Arial"/>
              <a:cs typeface="Arial"/>
              <a:sym typeface="Arial"/>
            </a:endParaRPr>
          </a:p>
          <a:p>
            <a:pPr algn="r">
              <a:lnSpc>
                <a:spcPts val="1621"/>
              </a:lnSpc>
            </a:pPr>
            <a:r>
              <a:rPr lang="en-US" sz="1351">
                <a:solidFill>
                  <a:srgbClr val="808080"/>
                </a:solidFill>
                <a:latin typeface="Arial"/>
                <a:ea typeface="Arial"/>
                <a:cs typeface="Arial"/>
                <a:sym typeface="Arial"/>
              </a:rPr>
              <a:t>For at gå tilbage i tekst-niveauer, brug </a:t>
            </a:r>
            <a:r>
              <a:rPr lang="en-US" sz="1351" b="1">
                <a:solidFill>
                  <a:srgbClr val="808080"/>
                </a:solidFill>
                <a:latin typeface="Arial Bold"/>
                <a:ea typeface="Arial Bold"/>
                <a:cs typeface="Arial Bold"/>
                <a:sym typeface="Arial Bold"/>
              </a:rPr>
              <a:t>SHIFT + TAB</a:t>
            </a:r>
          </a:p>
          <a:p>
            <a:pPr algn="r">
              <a:lnSpc>
                <a:spcPts val="1621"/>
              </a:lnSpc>
            </a:pPr>
            <a:endParaRPr lang="en-US" sz="1351" b="1">
              <a:solidFill>
                <a:srgbClr val="808080"/>
              </a:solidFill>
              <a:latin typeface="Arial Bold"/>
              <a:ea typeface="Arial Bold"/>
              <a:cs typeface="Arial Bold"/>
              <a:sym typeface="Arial Bold"/>
            </a:endParaRPr>
          </a:p>
          <a:p>
            <a:pPr algn="r">
              <a:lnSpc>
                <a:spcPts val="1621"/>
              </a:lnSpc>
            </a:pPr>
            <a:r>
              <a:rPr lang="en-US" sz="1351">
                <a:solidFill>
                  <a:srgbClr val="808080"/>
                </a:solidFill>
                <a:latin typeface="Arial"/>
                <a:ea typeface="Arial"/>
                <a:cs typeface="Arial"/>
                <a:sym typeface="Arial"/>
              </a:rPr>
              <a:t>Alternativt kan</a:t>
            </a:r>
          </a:p>
          <a:p>
            <a:pPr algn="r">
              <a:lnSpc>
                <a:spcPts val="1621"/>
              </a:lnSpc>
            </a:pPr>
            <a:r>
              <a:rPr lang="en-US" sz="1351" b="1">
                <a:solidFill>
                  <a:srgbClr val="808080"/>
                </a:solidFill>
                <a:latin typeface="Arial Bold"/>
                <a:ea typeface="Arial Bold"/>
                <a:cs typeface="Arial Bold"/>
                <a:sym typeface="Arial Bold"/>
              </a:rPr>
              <a:t>Forøg</a:t>
            </a:r>
            <a:r>
              <a:rPr lang="en-US" sz="1351">
                <a:solidFill>
                  <a:srgbClr val="808080"/>
                </a:solidFill>
                <a:latin typeface="Arial"/>
                <a:ea typeface="Arial"/>
                <a:cs typeface="Arial"/>
                <a:sym typeface="Arial"/>
              </a:rPr>
              <a:t> og </a:t>
            </a:r>
            <a:r>
              <a:rPr lang="en-US" sz="1351" b="1">
                <a:solidFill>
                  <a:srgbClr val="808080"/>
                </a:solidFill>
                <a:latin typeface="Arial Bold"/>
                <a:ea typeface="Arial Bold"/>
                <a:cs typeface="Arial Bold"/>
                <a:sym typeface="Arial Bold"/>
              </a:rPr>
              <a:t>Formindsk</a:t>
            </a:r>
            <a:r>
              <a:rPr lang="en-US" sz="1351">
                <a:solidFill>
                  <a:srgbClr val="808080"/>
                </a:solidFill>
                <a:latin typeface="Arial"/>
                <a:ea typeface="Arial"/>
                <a:cs typeface="Arial"/>
                <a:sym typeface="Arial"/>
              </a:rPr>
              <a:t> </a:t>
            </a:r>
          </a:p>
          <a:p>
            <a:pPr algn="r">
              <a:lnSpc>
                <a:spcPts val="1621"/>
              </a:lnSpc>
            </a:pPr>
            <a:r>
              <a:rPr lang="en-US" sz="1351">
                <a:solidFill>
                  <a:srgbClr val="808080"/>
                </a:solidFill>
                <a:latin typeface="Arial"/>
                <a:ea typeface="Arial"/>
                <a:cs typeface="Arial"/>
                <a:sym typeface="Arial"/>
              </a:rPr>
              <a:t>listeniveau bruges</a:t>
            </a:r>
          </a:p>
        </p:txBody>
      </p:sp>
      <p:sp>
        <p:nvSpPr>
          <p:cNvPr id="22" name="TextBox 22"/>
          <p:cNvSpPr txBox="1"/>
          <p:nvPr/>
        </p:nvSpPr>
        <p:spPr>
          <a:xfrm>
            <a:off x="978040" y="439749"/>
            <a:ext cx="16342414" cy="477182"/>
          </a:xfrm>
          <a:prstGeom prst="rect">
            <a:avLst/>
          </a:prstGeom>
        </p:spPr>
        <p:txBody>
          <a:bodyPr lIns="0" tIns="0" rIns="0" bIns="0" rtlCol="0" anchor="t">
            <a:spAutoFit/>
          </a:bodyPr>
          <a:lstStyle/>
          <a:p>
            <a:pPr algn="l">
              <a:lnSpc>
                <a:spcPts val="3728"/>
              </a:lnSpc>
            </a:pPr>
            <a:r>
              <a:rPr lang="en-US" sz="3452" b="1" dirty="0" err="1">
                <a:solidFill>
                  <a:srgbClr val="003127"/>
                </a:solidFill>
                <a:latin typeface="Arial Bold"/>
                <a:ea typeface="Arial Bold"/>
                <a:cs typeface="Arial Bold"/>
                <a:sym typeface="Arial Bold"/>
              </a:rPr>
              <a:t>Særligt</a:t>
            </a:r>
            <a:r>
              <a:rPr lang="en-US" sz="3452" b="1" dirty="0">
                <a:solidFill>
                  <a:srgbClr val="003127"/>
                </a:solidFill>
                <a:latin typeface="Arial Bold"/>
                <a:ea typeface="Arial Bold"/>
                <a:cs typeface="Arial Bold"/>
                <a:sym typeface="Arial Bold"/>
              </a:rPr>
              <a:t> for </a:t>
            </a:r>
            <a:r>
              <a:rPr lang="en-US" sz="3452" b="1" dirty="0" err="1">
                <a:solidFill>
                  <a:srgbClr val="003127"/>
                </a:solidFill>
                <a:latin typeface="Arial Bold"/>
                <a:ea typeface="Arial Bold"/>
                <a:cs typeface="Arial Bold"/>
                <a:sym typeface="Arial Bold"/>
              </a:rPr>
              <a:t>indsatser</a:t>
            </a:r>
            <a:r>
              <a:rPr lang="en-US" sz="3452" b="1" dirty="0">
                <a:solidFill>
                  <a:srgbClr val="003127"/>
                </a:solidFill>
                <a:latin typeface="Arial Bold"/>
                <a:ea typeface="Arial Bold"/>
                <a:cs typeface="Arial Bold"/>
                <a:sym typeface="Arial Bold"/>
              </a:rPr>
              <a:t> der </a:t>
            </a:r>
            <a:r>
              <a:rPr lang="en-US" sz="3452" b="1" dirty="0" err="1">
                <a:solidFill>
                  <a:srgbClr val="003127"/>
                </a:solidFill>
                <a:latin typeface="Arial Bold"/>
                <a:ea typeface="Arial Bold"/>
                <a:cs typeface="Arial Bold"/>
                <a:sym typeface="Arial Bold"/>
              </a:rPr>
              <a:t>skal</a:t>
            </a:r>
            <a:r>
              <a:rPr lang="en-US" sz="3452" b="1" dirty="0">
                <a:solidFill>
                  <a:srgbClr val="003127"/>
                </a:solidFill>
                <a:latin typeface="Arial Bold"/>
                <a:ea typeface="Arial Bold"/>
                <a:cs typeface="Arial Bold"/>
                <a:sym typeface="Arial Bold"/>
              </a:rPr>
              <a:t> </a:t>
            </a:r>
            <a:r>
              <a:rPr lang="en-US" sz="3452" b="1" dirty="0" err="1">
                <a:solidFill>
                  <a:srgbClr val="003127"/>
                </a:solidFill>
                <a:latin typeface="Arial Bold"/>
                <a:ea typeface="Arial Bold"/>
                <a:cs typeface="Arial Bold"/>
                <a:sym typeface="Arial Bold"/>
              </a:rPr>
              <a:t>dokumentere</a:t>
            </a:r>
            <a:r>
              <a:rPr lang="en-US" sz="3452" b="1" dirty="0">
                <a:solidFill>
                  <a:srgbClr val="003127"/>
                </a:solidFill>
                <a:latin typeface="Arial Bold"/>
                <a:ea typeface="Arial Bold"/>
                <a:cs typeface="Arial Bold"/>
                <a:sym typeface="Arial Bold"/>
              </a:rPr>
              <a:t> </a:t>
            </a:r>
            <a:r>
              <a:rPr lang="en-US" sz="3452" b="1" dirty="0" err="1">
                <a:solidFill>
                  <a:srgbClr val="003127"/>
                </a:solidFill>
                <a:latin typeface="Arial Bold"/>
                <a:ea typeface="Arial Bold"/>
                <a:cs typeface="Arial Bold"/>
                <a:sym typeface="Arial Bold"/>
              </a:rPr>
              <a:t>klimaeffekt</a:t>
            </a:r>
            <a:endParaRPr lang="en-US" sz="3452" b="1" dirty="0">
              <a:solidFill>
                <a:srgbClr val="003127"/>
              </a:solidFill>
              <a:latin typeface="Arial Bold"/>
              <a:ea typeface="Arial Bold"/>
              <a:cs typeface="Arial Bold"/>
              <a:sym typeface="Arial Bold"/>
            </a:endParaRPr>
          </a:p>
        </p:txBody>
      </p:sp>
      <p:pic>
        <p:nvPicPr>
          <p:cNvPr id="23" name="Billede 22">
            <a:extLst>
              <a:ext uri="{FF2B5EF4-FFF2-40B4-BE49-F238E27FC236}">
                <a16:creationId xmlns:a16="http://schemas.microsoft.com/office/drawing/2014/main" id="{6DD0AA20-87E1-4E56-BE5F-03B13CBB165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859000" y="91784"/>
            <a:ext cx="2795089" cy="1427053"/>
          </a:xfrm>
          <a:prstGeom prst="rect">
            <a:avLst/>
          </a:prstGeom>
        </p:spPr>
      </p:pic>
      <p:sp>
        <p:nvSpPr>
          <p:cNvPr id="20" name="Tekstfelt 19">
            <a:extLst>
              <a:ext uri="{FF2B5EF4-FFF2-40B4-BE49-F238E27FC236}">
                <a16:creationId xmlns:a16="http://schemas.microsoft.com/office/drawing/2014/main" id="{F20E66B9-493D-9829-628C-F9FCCE520F17}"/>
              </a:ext>
            </a:extLst>
          </p:cNvPr>
          <p:cNvSpPr txBox="1"/>
          <p:nvPr/>
        </p:nvSpPr>
        <p:spPr>
          <a:xfrm>
            <a:off x="1319745" y="2095501"/>
            <a:ext cx="14225055" cy="6124754"/>
          </a:xfrm>
          <a:prstGeom prst="rect">
            <a:avLst/>
          </a:prstGeom>
          <a:noFill/>
        </p:spPr>
        <p:txBody>
          <a:bodyPr wrap="square">
            <a:spAutoFit/>
          </a:bodyPr>
          <a:lstStyle/>
          <a:p>
            <a:r>
              <a:rPr lang="da-DK" sz="2800" b="1" dirty="0"/>
              <a:t>Der er særlige krav til projekter, hvor formålet er at dokumentere klimaeffekter:</a:t>
            </a:r>
          </a:p>
          <a:p>
            <a:endParaRPr lang="da-DK" sz="2800" dirty="0"/>
          </a:p>
          <a:p>
            <a:pPr marL="342900" indent="-342900">
              <a:buFont typeface="Arial" panose="020B0604020202020204" pitchFamily="34" charset="0"/>
              <a:buChar char="•"/>
            </a:pPr>
            <a:r>
              <a:rPr lang="da-DK" sz="2800" dirty="0"/>
              <a:t>AU </a:t>
            </a:r>
            <a:r>
              <a:rPr lang="da-DK" sz="2800" dirty="0" err="1"/>
              <a:t>DCE’s</a:t>
            </a:r>
            <a:r>
              <a:rPr lang="da-DK" sz="2800" dirty="0"/>
              <a:t> emissionsgruppe skal inddrages i udarbejdelsen af projektansøgningen for at sikre, at projekternes parter har tilstrækkelig adgang til sparring og viden om, hvordan projektet bedst bidrager til tiltagets indregning i de nationale emissionsopgørelser. </a:t>
            </a:r>
            <a:r>
              <a:rPr lang="da-DK" sz="2800" u="sng" dirty="0"/>
              <a:t>Dette vil sige, at AU DCE skal være kontaktet inden ansøgningen indsendes og gerne minimum fire uger inden ansøgningsfrist.</a:t>
            </a:r>
          </a:p>
          <a:p>
            <a:endParaRPr lang="da-DK" sz="2800" dirty="0"/>
          </a:p>
          <a:p>
            <a:pPr marL="342900" indent="-342900">
              <a:buFont typeface="Arial" panose="020B0604020202020204" pitchFamily="34" charset="0"/>
              <a:buChar char="•"/>
            </a:pPr>
            <a:r>
              <a:rPr lang="da-DK" sz="2800" dirty="0"/>
              <a:t>Projektet skal afholde to årlige møder med AU DCE. Disse møder er i tillæg følgegruppemødet og faciliteres ikke af SGAV. </a:t>
            </a:r>
          </a:p>
          <a:p>
            <a:pPr marL="342900" indent="-342900">
              <a:buFont typeface="Arial" panose="020B0604020202020204" pitchFamily="34" charset="0"/>
              <a:buChar char="•"/>
            </a:pPr>
            <a:endParaRPr lang="da-DK" sz="2800" dirty="0"/>
          </a:p>
          <a:p>
            <a:endParaRPr lang="da-DK" sz="2800" dirty="0"/>
          </a:p>
          <a:p>
            <a:r>
              <a:rPr lang="da-DK" sz="2800" i="1" dirty="0"/>
              <a:t>Sørg for at læse ansøgningsvejledningen grundigt: Vejledning om tilskud til klimatiltagsprojekter, afsnit 2.10.</a:t>
            </a:r>
          </a:p>
        </p:txBody>
      </p:sp>
    </p:spTree>
    <p:extLst>
      <p:ext uri="{BB962C8B-B14F-4D97-AF65-F5344CB8AC3E}">
        <p14:creationId xmlns:p14="http://schemas.microsoft.com/office/powerpoint/2010/main" val="1740973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noChangeAspect="1"/>
          </p:cNvGrpSpPr>
          <p:nvPr/>
        </p:nvGrpSpPr>
        <p:grpSpPr>
          <a:xfrm>
            <a:off x="982274" y="9578269"/>
            <a:ext cx="337449" cy="300156"/>
            <a:chOff x="0" y="0"/>
            <a:chExt cx="449932" cy="400209"/>
          </a:xfrm>
        </p:grpSpPr>
        <p:sp>
          <p:nvSpPr>
            <p:cNvPr id="3" name="Freeform 3"/>
            <p:cNvSpPr/>
            <p:nvPr/>
          </p:nvSpPr>
          <p:spPr>
            <a:xfrm>
              <a:off x="0" y="0"/>
              <a:ext cx="449961" cy="400177"/>
            </a:xfrm>
            <a:custGeom>
              <a:avLst/>
              <a:gdLst/>
              <a:ahLst/>
              <a:cxnLst/>
              <a:rect l="l" t="t" r="r" b="b"/>
              <a:pathLst>
                <a:path w="449961" h="400177">
                  <a:moveTo>
                    <a:pt x="0" y="0"/>
                  </a:moveTo>
                  <a:lnTo>
                    <a:pt x="449961" y="0"/>
                  </a:lnTo>
                  <a:lnTo>
                    <a:pt x="449961" y="400177"/>
                  </a:lnTo>
                  <a:lnTo>
                    <a:pt x="0" y="400177"/>
                  </a:lnTo>
                  <a:lnTo>
                    <a:pt x="0" y="0"/>
                  </a:lnTo>
                  <a:close/>
                </a:path>
              </a:pathLst>
            </a:custGeom>
            <a:solidFill>
              <a:srgbClr val="000000">
                <a:alpha val="0"/>
              </a:srgbClr>
            </a:solidFill>
          </p:spPr>
        </p:sp>
      </p:grpSp>
      <p:grpSp>
        <p:nvGrpSpPr>
          <p:cNvPr id="4" name="Group 4"/>
          <p:cNvGrpSpPr>
            <a:grpSpLocks noChangeAspect="1"/>
          </p:cNvGrpSpPr>
          <p:nvPr/>
        </p:nvGrpSpPr>
        <p:grpSpPr>
          <a:xfrm>
            <a:off x="-1592295" y="4842003"/>
            <a:ext cx="1381944" cy="302013"/>
            <a:chOff x="0" y="0"/>
            <a:chExt cx="1842592" cy="402685"/>
          </a:xfrm>
        </p:grpSpPr>
        <p:sp>
          <p:nvSpPr>
            <p:cNvPr id="5" name="Freeform 5"/>
            <p:cNvSpPr/>
            <p:nvPr/>
          </p:nvSpPr>
          <p:spPr>
            <a:xfrm>
              <a:off x="0" y="0"/>
              <a:ext cx="1842643" cy="402717"/>
            </a:xfrm>
            <a:custGeom>
              <a:avLst/>
              <a:gdLst/>
              <a:ahLst/>
              <a:cxnLst/>
              <a:rect l="l" t="t" r="r" b="b"/>
              <a:pathLst>
                <a:path w="1842643" h="402717">
                  <a:moveTo>
                    <a:pt x="0" y="0"/>
                  </a:moveTo>
                  <a:lnTo>
                    <a:pt x="1842643" y="0"/>
                  </a:lnTo>
                  <a:lnTo>
                    <a:pt x="1842643" y="402717"/>
                  </a:lnTo>
                  <a:lnTo>
                    <a:pt x="0" y="402717"/>
                  </a:lnTo>
                  <a:lnTo>
                    <a:pt x="0" y="0"/>
                  </a:lnTo>
                  <a:close/>
                </a:path>
              </a:pathLst>
            </a:custGeom>
            <a:blipFill>
              <a:blip r:embed="rId2"/>
              <a:stretch>
                <a:fillRect r="2" b="7"/>
              </a:stretch>
            </a:blipFill>
          </p:spPr>
        </p:sp>
      </p:grpSp>
      <p:grpSp>
        <p:nvGrpSpPr>
          <p:cNvPr id="6" name="Group 6"/>
          <p:cNvGrpSpPr/>
          <p:nvPr/>
        </p:nvGrpSpPr>
        <p:grpSpPr>
          <a:xfrm>
            <a:off x="-3718256" y="5527746"/>
            <a:ext cx="3718256" cy="2217725"/>
            <a:chOff x="0" y="0"/>
            <a:chExt cx="4957675" cy="2956966"/>
          </a:xfrm>
        </p:grpSpPr>
        <p:sp>
          <p:nvSpPr>
            <p:cNvPr id="7" name="Freeform 7"/>
            <p:cNvSpPr/>
            <p:nvPr/>
          </p:nvSpPr>
          <p:spPr>
            <a:xfrm>
              <a:off x="0" y="0"/>
              <a:ext cx="4957675" cy="2956966"/>
            </a:xfrm>
            <a:custGeom>
              <a:avLst/>
              <a:gdLst/>
              <a:ahLst/>
              <a:cxnLst/>
              <a:rect l="l" t="t" r="r" b="b"/>
              <a:pathLst>
                <a:path w="4957675" h="2956966">
                  <a:moveTo>
                    <a:pt x="0" y="0"/>
                  </a:moveTo>
                  <a:lnTo>
                    <a:pt x="4957675" y="0"/>
                  </a:lnTo>
                  <a:lnTo>
                    <a:pt x="4957675" y="2956966"/>
                  </a:lnTo>
                  <a:lnTo>
                    <a:pt x="0" y="2956966"/>
                  </a:lnTo>
                  <a:close/>
                </a:path>
              </a:pathLst>
            </a:custGeom>
            <a:solidFill>
              <a:srgbClr val="000000">
                <a:alpha val="0"/>
              </a:srgbClr>
            </a:solidFill>
          </p:spPr>
        </p:sp>
        <p:sp>
          <p:nvSpPr>
            <p:cNvPr id="8" name="TextBox 8"/>
            <p:cNvSpPr txBox="1"/>
            <p:nvPr/>
          </p:nvSpPr>
          <p:spPr>
            <a:xfrm>
              <a:off x="0" y="-38100"/>
              <a:ext cx="4957675" cy="2995066"/>
            </a:xfrm>
            <a:prstGeom prst="rect">
              <a:avLst/>
            </a:prstGeom>
          </p:spPr>
          <p:txBody>
            <a:bodyPr lIns="0" tIns="0" rIns="0" bIns="0" rtlCol="0" anchor="b"/>
            <a:lstStyle/>
            <a:p>
              <a:pPr algn="r">
                <a:lnSpc>
                  <a:spcPts val="1621"/>
                </a:lnSpc>
              </a:pPr>
              <a:r>
                <a:rPr lang="en-US" sz="1351" b="1">
                  <a:solidFill>
                    <a:srgbClr val="808080"/>
                  </a:solidFill>
                  <a:latin typeface="Arial Bold"/>
                  <a:ea typeface="Arial Bold"/>
                  <a:cs typeface="Arial Bold"/>
                  <a:sym typeface="Arial Bold"/>
                </a:rPr>
                <a:t>For at indsætte Sidehoved og sidefod</a:t>
              </a:r>
            </a:p>
            <a:p>
              <a:pPr algn="r">
                <a:lnSpc>
                  <a:spcPts val="1621"/>
                </a:lnSpc>
              </a:pPr>
              <a:r>
                <a:rPr lang="en-US" sz="1351" b="1">
                  <a:solidFill>
                    <a:srgbClr val="808080"/>
                  </a:solidFill>
                  <a:latin typeface="Arial Bold"/>
                  <a:ea typeface="Arial Bold"/>
                  <a:cs typeface="Arial Bold"/>
                  <a:sym typeface="Arial Bold"/>
                </a:rPr>
                <a:t>1.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Indsæt</a:t>
              </a:r>
              <a:r>
                <a:rPr lang="en-US" sz="1351">
                  <a:solidFill>
                    <a:srgbClr val="808080"/>
                  </a:solidFill>
                  <a:latin typeface="Arial"/>
                  <a:ea typeface="Arial"/>
                  <a:cs typeface="Arial"/>
                  <a:sym typeface="Arial"/>
                </a:rPr>
                <a:t> i topmenuen </a:t>
              </a:r>
            </a:p>
            <a:p>
              <a:pPr algn="r">
                <a:lnSpc>
                  <a:spcPts val="1621"/>
                </a:lnSpc>
              </a:pPr>
              <a:r>
                <a:rPr lang="en-US" sz="1351" b="1">
                  <a:solidFill>
                    <a:srgbClr val="808080"/>
                  </a:solidFill>
                  <a:latin typeface="Arial Bold"/>
                  <a:ea typeface="Arial Bold"/>
                  <a:cs typeface="Arial Bold"/>
                  <a:sym typeface="Arial Bold"/>
                </a:rPr>
                <a:t>2.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Sidehoved og Sidefod</a:t>
              </a:r>
            </a:p>
            <a:p>
              <a:pPr algn="r">
                <a:lnSpc>
                  <a:spcPts val="1621"/>
                </a:lnSpc>
              </a:pPr>
              <a:r>
                <a:rPr lang="en-US" sz="1351" b="1">
                  <a:solidFill>
                    <a:srgbClr val="808080"/>
                  </a:solidFill>
                  <a:latin typeface="Arial Bold"/>
                  <a:ea typeface="Arial Bold"/>
                  <a:cs typeface="Arial Bold"/>
                  <a:sym typeface="Arial Bold"/>
                </a:rPr>
                <a:t>3. </a:t>
              </a:r>
              <a:r>
                <a:rPr lang="en-US" sz="1351">
                  <a:solidFill>
                    <a:srgbClr val="808080"/>
                  </a:solidFill>
                  <a:latin typeface="Arial"/>
                  <a:ea typeface="Arial"/>
                  <a:cs typeface="Arial"/>
                  <a:sym typeface="Arial"/>
                </a:rPr>
                <a:t>Sæt hak i </a:t>
              </a:r>
              <a:r>
                <a:rPr lang="en-US" sz="1351" b="1">
                  <a:solidFill>
                    <a:srgbClr val="808080"/>
                  </a:solidFill>
                  <a:latin typeface="Arial Bold"/>
                  <a:ea typeface="Arial Bold"/>
                  <a:cs typeface="Arial Bold"/>
                  <a:sym typeface="Arial Bold"/>
                </a:rPr>
                <a:t>Slidenummer</a:t>
              </a:r>
            </a:p>
            <a:p>
              <a:pPr algn="r">
                <a:lnSpc>
                  <a:spcPts val="1621"/>
                </a:lnSpc>
              </a:pPr>
              <a:r>
                <a:rPr lang="en-US" sz="1351" b="1">
                  <a:solidFill>
                    <a:srgbClr val="808080"/>
                  </a:solidFill>
                  <a:latin typeface="Arial Bold"/>
                  <a:ea typeface="Arial Bold"/>
                  <a:cs typeface="Arial Bold"/>
                  <a:sym typeface="Arial Bold"/>
                </a:rPr>
                <a:t>4. </a:t>
              </a:r>
              <a:r>
                <a:rPr lang="en-US" sz="1351">
                  <a:solidFill>
                    <a:srgbClr val="808080"/>
                  </a:solidFill>
                  <a:latin typeface="Arial"/>
                  <a:ea typeface="Arial"/>
                  <a:cs typeface="Arial"/>
                  <a:sym typeface="Arial"/>
                </a:rPr>
                <a:t>Indsæt ønsket indhold i </a:t>
              </a:r>
              <a:r>
                <a:rPr lang="en-US" sz="1351" b="1">
                  <a:solidFill>
                    <a:srgbClr val="808080"/>
                  </a:solidFill>
                  <a:latin typeface="Arial Bold"/>
                  <a:ea typeface="Arial Bold"/>
                  <a:cs typeface="Arial Bold"/>
                  <a:sym typeface="Arial Bold"/>
                </a:rPr>
                <a:t>Sidefod</a:t>
              </a:r>
            </a:p>
            <a:p>
              <a:pPr algn="r">
                <a:lnSpc>
                  <a:spcPts val="1621"/>
                </a:lnSpc>
              </a:pPr>
              <a:r>
                <a:rPr lang="en-US" sz="1351" b="1">
                  <a:solidFill>
                    <a:srgbClr val="808080"/>
                  </a:solidFill>
                  <a:latin typeface="Arial Bold"/>
                  <a:ea typeface="Arial Bold"/>
                  <a:cs typeface="Arial Bold"/>
                  <a:sym typeface="Arial Bold"/>
                </a:rPr>
                <a:t>5.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Anvend på alle</a:t>
              </a:r>
            </a:p>
            <a:p>
              <a:pPr algn="r">
                <a:lnSpc>
                  <a:spcPts val="1621"/>
                </a:lnSpc>
              </a:pPr>
              <a:endParaRPr lang="en-US" sz="1351" b="1">
                <a:solidFill>
                  <a:srgbClr val="808080"/>
                </a:solidFill>
                <a:latin typeface="Arial Bold"/>
                <a:ea typeface="Arial Bold"/>
                <a:cs typeface="Arial Bold"/>
                <a:sym typeface="Arial Bold"/>
              </a:endParaRPr>
            </a:p>
            <a:p>
              <a:pPr algn="r">
                <a:lnSpc>
                  <a:spcPts val="1621"/>
                </a:lnSpc>
              </a:pPr>
              <a:r>
                <a:rPr lang="en-US" sz="1351" b="1">
                  <a:solidFill>
                    <a:srgbClr val="808080"/>
                  </a:solidFill>
                  <a:latin typeface="Arial Bold"/>
                  <a:ea typeface="Arial Bold"/>
                  <a:cs typeface="Arial Bold"/>
                  <a:sym typeface="Arial Bold"/>
                </a:rPr>
                <a:t>Tips: </a:t>
              </a:r>
              <a:r>
                <a:rPr lang="en-US" sz="1351">
                  <a:solidFill>
                    <a:srgbClr val="808080"/>
                  </a:solidFill>
                  <a:latin typeface="Arial"/>
                  <a:ea typeface="Arial"/>
                  <a:cs typeface="Arial"/>
                  <a:sym typeface="Arial"/>
                </a:rPr>
                <a:t>Gør det som det sidste før du gemmer filen, så det slår igennem på alle sider </a:t>
              </a:r>
            </a:p>
          </p:txBody>
        </p:sp>
      </p:grpSp>
      <p:grpSp>
        <p:nvGrpSpPr>
          <p:cNvPr id="9" name="Group 9"/>
          <p:cNvGrpSpPr>
            <a:grpSpLocks noChangeAspect="1"/>
          </p:cNvGrpSpPr>
          <p:nvPr/>
        </p:nvGrpSpPr>
        <p:grpSpPr>
          <a:xfrm>
            <a:off x="-3694589" y="7850412"/>
            <a:ext cx="3472195" cy="2482230"/>
            <a:chOff x="0" y="0"/>
            <a:chExt cx="4629593" cy="3309640"/>
          </a:xfrm>
        </p:grpSpPr>
        <p:sp>
          <p:nvSpPr>
            <p:cNvPr id="10" name="Freeform 10"/>
            <p:cNvSpPr/>
            <p:nvPr/>
          </p:nvSpPr>
          <p:spPr>
            <a:xfrm>
              <a:off x="0" y="0"/>
              <a:ext cx="4629531" cy="3309620"/>
            </a:xfrm>
            <a:custGeom>
              <a:avLst/>
              <a:gdLst/>
              <a:ahLst/>
              <a:cxnLst/>
              <a:rect l="l" t="t" r="r" b="b"/>
              <a:pathLst>
                <a:path w="4629531" h="3309620">
                  <a:moveTo>
                    <a:pt x="0" y="0"/>
                  </a:moveTo>
                  <a:lnTo>
                    <a:pt x="4629531" y="0"/>
                  </a:lnTo>
                  <a:lnTo>
                    <a:pt x="4629531" y="3309620"/>
                  </a:lnTo>
                  <a:lnTo>
                    <a:pt x="0" y="3309620"/>
                  </a:lnTo>
                  <a:lnTo>
                    <a:pt x="0" y="0"/>
                  </a:lnTo>
                  <a:close/>
                </a:path>
              </a:pathLst>
            </a:custGeom>
            <a:blipFill>
              <a:blip r:embed="rId3"/>
              <a:stretch>
                <a:fillRect r="-1"/>
              </a:stretch>
            </a:blipFill>
          </p:spPr>
        </p:sp>
      </p:grpSp>
      <p:grpSp>
        <p:nvGrpSpPr>
          <p:cNvPr id="11" name="Group 11"/>
          <p:cNvGrpSpPr/>
          <p:nvPr/>
        </p:nvGrpSpPr>
        <p:grpSpPr>
          <a:xfrm>
            <a:off x="-3521047" y="9248037"/>
            <a:ext cx="2500517" cy="446684"/>
            <a:chOff x="0" y="0"/>
            <a:chExt cx="3334023" cy="595579"/>
          </a:xfrm>
        </p:grpSpPr>
        <p:sp>
          <p:nvSpPr>
            <p:cNvPr id="12" name="Freeform 12"/>
            <p:cNvSpPr/>
            <p:nvPr/>
          </p:nvSpPr>
          <p:spPr>
            <a:xfrm>
              <a:off x="0" y="0"/>
              <a:ext cx="3334004" cy="595630"/>
            </a:xfrm>
            <a:custGeom>
              <a:avLst/>
              <a:gdLst/>
              <a:ahLst/>
              <a:cxnLst/>
              <a:rect l="l" t="t" r="r" b="b"/>
              <a:pathLst>
                <a:path w="3334004" h="595630">
                  <a:moveTo>
                    <a:pt x="9525" y="0"/>
                  </a:moveTo>
                  <a:lnTo>
                    <a:pt x="3324479" y="0"/>
                  </a:lnTo>
                  <a:cubicBezTo>
                    <a:pt x="3329686" y="0"/>
                    <a:pt x="3334004" y="4318"/>
                    <a:pt x="3334004" y="9525"/>
                  </a:cubicBezTo>
                  <a:lnTo>
                    <a:pt x="3334004" y="586105"/>
                  </a:lnTo>
                  <a:cubicBezTo>
                    <a:pt x="3334004" y="591312"/>
                    <a:pt x="3329686" y="595630"/>
                    <a:pt x="3324479" y="595630"/>
                  </a:cubicBezTo>
                  <a:lnTo>
                    <a:pt x="9525" y="595630"/>
                  </a:lnTo>
                  <a:cubicBezTo>
                    <a:pt x="4318" y="595630"/>
                    <a:pt x="0" y="591312"/>
                    <a:pt x="0" y="586105"/>
                  </a:cubicBezTo>
                  <a:lnTo>
                    <a:pt x="0" y="9525"/>
                  </a:lnTo>
                  <a:cubicBezTo>
                    <a:pt x="0" y="4318"/>
                    <a:pt x="4318" y="0"/>
                    <a:pt x="9525" y="0"/>
                  </a:cubicBezTo>
                  <a:moveTo>
                    <a:pt x="9525" y="19050"/>
                  </a:moveTo>
                  <a:lnTo>
                    <a:pt x="9525" y="9525"/>
                  </a:lnTo>
                  <a:lnTo>
                    <a:pt x="19050" y="9525"/>
                  </a:lnTo>
                  <a:lnTo>
                    <a:pt x="19050" y="586105"/>
                  </a:lnTo>
                  <a:lnTo>
                    <a:pt x="9525" y="586105"/>
                  </a:lnTo>
                  <a:lnTo>
                    <a:pt x="9525" y="576580"/>
                  </a:lnTo>
                  <a:lnTo>
                    <a:pt x="3324479" y="576580"/>
                  </a:lnTo>
                  <a:lnTo>
                    <a:pt x="3324479" y="586105"/>
                  </a:lnTo>
                  <a:lnTo>
                    <a:pt x="3314954" y="586105"/>
                  </a:lnTo>
                  <a:lnTo>
                    <a:pt x="3314954" y="9525"/>
                  </a:lnTo>
                  <a:lnTo>
                    <a:pt x="3324479" y="9525"/>
                  </a:lnTo>
                  <a:lnTo>
                    <a:pt x="3324479" y="19050"/>
                  </a:lnTo>
                  <a:lnTo>
                    <a:pt x="9525" y="19050"/>
                  </a:lnTo>
                  <a:close/>
                </a:path>
              </a:pathLst>
            </a:custGeom>
            <a:solidFill>
              <a:srgbClr val="FF0000"/>
            </a:solidFill>
          </p:spPr>
        </p:sp>
      </p:grpSp>
      <p:grpSp>
        <p:nvGrpSpPr>
          <p:cNvPr id="13" name="Group 13"/>
          <p:cNvGrpSpPr/>
          <p:nvPr/>
        </p:nvGrpSpPr>
        <p:grpSpPr>
          <a:xfrm>
            <a:off x="1226758" y="9605704"/>
            <a:ext cx="448550" cy="302428"/>
            <a:chOff x="0" y="0"/>
            <a:chExt cx="598067" cy="403237"/>
          </a:xfrm>
        </p:grpSpPr>
        <p:sp>
          <p:nvSpPr>
            <p:cNvPr id="14" name="Freeform 14"/>
            <p:cNvSpPr/>
            <p:nvPr/>
          </p:nvSpPr>
          <p:spPr>
            <a:xfrm>
              <a:off x="0" y="0"/>
              <a:ext cx="598067" cy="403237"/>
            </a:xfrm>
            <a:custGeom>
              <a:avLst/>
              <a:gdLst/>
              <a:ahLst/>
              <a:cxnLst/>
              <a:rect l="l" t="t" r="r" b="b"/>
              <a:pathLst>
                <a:path w="598067" h="403237">
                  <a:moveTo>
                    <a:pt x="0" y="0"/>
                  </a:moveTo>
                  <a:lnTo>
                    <a:pt x="598067" y="0"/>
                  </a:lnTo>
                  <a:lnTo>
                    <a:pt x="598067" y="403237"/>
                  </a:lnTo>
                  <a:lnTo>
                    <a:pt x="0" y="403237"/>
                  </a:lnTo>
                  <a:close/>
                </a:path>
              </a:pathLst>
            </a:custGeom>
            <a:solidFill>
              <a:srgbClr val="000000">
                <a:alpha val="0"/>
              </a:srgbClr>
            </a:solidFill>
          </p:spPr>
        </p:sp>
        <p:sp>
          <p:nvSpPr>
            <p:cNvPr id="15" name="TextBox 15"/>
            <p:cNvSpPr txBox="1"/>
            <p:nvPr/>
          </p:nvSpPr>
          <p:spPr>
            <a:xfrm>
              <a:off x="0" y="-28575"/>
              <a:ext cx="598067" cy="431812"/>
            </a:xfrm>
            <a:prstGeom prst="rect">
              <a:avLst/>
            </a:prstGeom>
          </p:spPr>
          <p:txBody>
            <a:bodyPr lIns="0" tIns="0" rIns="0" bIns="0" rtlCol="0" anchor="b"/>
            <a:lstStyle/>
            <a:p>
              <a:pPr algn="r">
                <a:lnSpc>
                  <a:spcPts val="1441"/>
                </a:lnSpc>
              </a:pPr>
              <a:r>
                <a:rPr lang="en-US" sz="1200">
                  <a:solidFill>
                    <a:srgbClr val="003127"/>
                  </a:solidFill>
                  <a:latin typeface="Arial"/>
                  <a:ea typeface="Arial"/>
                  <a:cs typeface="Arial"/>
                  <a:sym typeface="Arial"/>
                </a:rPr>
                <a:t>15</a:t>
              </a:r>
            </a:p>
          </p:txBody>
        </p:sp>
      </p:grpSp>
      <p:grpSp>
        <p:nvGrpSpPr>
          <p:cNvPr id="17" name="Group 17"/>
          <p:cNvGrpSpPr/>
          <p:nvPr/>
        </p:nvGrpSpPr>
        <p:grpSpPr>
          <a:xfrm>
            <a:off x="1723945" y="9471380"/>
            <a:ext cx="8484629" cy="436753"/>
            <a:chOff x="0" y="0"/>
            <a:chExt cx="11312838" cy="582337"/>
          </a:xfrm>
        </p:grpSpPr>
        <p:sp>
          <p:nvSpPr>
            <p:cNvPr id="18" name="Freeform 18"/>
            <p:cNvSpPr/>
            <p:nvPr/>
          </p:nvSpPr>
          <p:spPr>
            <a:xfrm>
              <a:off x="0" y="0"/>
              <a:ext cx="11312838" cy="582337"/>
            </a:xfrm>
            <a:custGeom>
              <a:avLst/>
              <a:gdLst/>
              <a:ahLst/>
              <a:cxnLst/>
              <a:rect l="l" t="t" r="r" b="b"/>
              <a:pathLst>
                <a:path w="11312838" h="582337">
                  <a:moveTo>
                    <a:pt x="0" y="0"/>
                  </a:moveTo>
                  <a:lnTo>
                    <a:pt x="11312838" y="0"/>
                  </a:lnTo>
                  <a:lnTo>
                    <a:pt x="11312838" y="582337"/>
                  </a:lnTo>
                  <a:lnTo>
                    <a:pt x="0" y="582337"/>
                  </a:lnTo>
                  <a:close/>
                </a:path>
              </a:pathLst>
            </a:custGeom>
            <a:solidFill>
              <a:srgbClr val="000000">
                <a:alpha val="0"/>
              </a:srgbClr>
            </a:solidFill>
          </p:spPr>
        </p:sp>
        <p:sp>
          <p:nvSpPr>
            <p:cNvPr id="19" name="TextBox 19"/>
            <p:cNvSpPr txBox="1"/>
            <p:nvPr/>
          </p:nvSpPr>
          <p:spPr>
            <a:xfrm>
              <a:off x="0" y="-28575"/>
              <a:ext cx="11312838" cy="610912"/>
            </a:xfrm>
            <a:prstGeom prst="rect">
              <a:avLst/>
            </a:prstGeom>
          </p:spPr>
          <p:txBody>
            <a:bodyPr lIns="0" tIns="0" rIns="0" bIns="0" rtlCol="0" anchor="b"/>
            <a:lstStyle/>
            <a:p>
              <a:pPr algn="l">
                <a:lnSpc>
                  <a:spcPts val="1441"/>
                </a:lnSpc>
              </a:pPr>
              <a:r>
                <a:rPr lang="en-US" sz="1200">
                  <a:solidFill>
                    <a:srgbClr val="003127"/>
                  </a:solidFill>
                  <a:latin typeface="Arial"/>
                  <a:ea typeface="Arial"/>
                  <a:cs typeface="Arial"/>
                  <a:sym typeface="Arial"/>
                </a:rPr>
                <a:t>/ Styrelsen for Grøn Arealomlægning &amp; Vandmiljø/Projektnavn</a:t>
              </a:r>
            </a:p>
          </p:txBody>
        </p:sp>
      </p:grpSp>
      <p:sp>
        <p:nvSpPr>
          <p:cNvPr id="21" name="TextBox 21"/>
          <p:cNvSpPr txBox="1"/>
          <p:nvPr/>
        </p:nvSpPr>
        <p:spPr>
          <a:xfrm>
            <a:off x="-3611436" y="1770638"/>
            <a:ext cx="3467436" cy="2948862"/>
          </a:xfrm>
          <a:prstGeom prst="rect">
            <a:avLst/>
          </a:prstGeom>
        </p:spPr>
        <p:txBody>
          <a:bodyPr lIns="0" tIns="0" rIns="0" bIns="0" rtlCol="0" anchor="t">
            <a:spAutoFit/>
          </a:bodyPr>
          <a:lstStyle/>
          <a:p>
            <a:pPr algn="r">
              <a:lnSpc>
                <a:spcPts val="1621"/>
              </a:lnSpc>
            </a:pPr>
            <a:r>
              <a:rPr lang="en-US" sz="1351" b="1">
                <a:solidFill>
                  <a:srgbClr val="808080"/>
                </a:solidFill>
                <a:latin typeface="Arial Bold"/>
                <a:ea typeface="Arial Bold"/>
                <a:cs typeface="Arial Bold"/>
                <a:sym typeface="Arial Bold"/>
              </a:rPr>
              <a:t>Tekst-typografier</a:t>
            </a:r>
          </a:p>
          <a:p>
            <a:pPr algn="r">
              <a:lnSpc>
                <a:spcPts val="1621"/>
              </a:lnSpc>
            </a:pPr>
            <a:r>
              <a:rPr lang="en-US" sz="1351">
                <a:solidFill>
                  <a:srgbClr val="808080"/>
                </a:solidFill>
                <a:latin typeface="Arial"/>
                <a:ea typeface="Arial"/>
                <a:cs typeface="Arial"/>
                <a:sym typeface="Arial"/>
              </a:rPr>
              <a:t>Brug </a:t>
            </a:r>
            <a:r>
              <a:rPr lang="en-US" sz="1351" b="1">
                <a:solidFill>
                  <a:srgbClr val="808080"/>
                </a:solidFill>
                <a:latin typeface="Arial Bold"/>
                <a:ea typeface="Arial Bold"/>
                <a:cs typeface="Arial Bold"/>
                <a:sym typeface="Arial Bold"/>
              </a:rPr>
              <a:t>TAB</a:t>
            </a:r>
            <a:r>
              <a:rPr lang="en-US" sz="1351">
                <a:solidFill>
                  <a:srgbClr val="808080"/>
                </a:solidFill>
                <a:latin typeface="Arial"/>
                <a:ea typeface="Arial"/>
                <a:cs typeface="Arial"/>
                <a:sym typeface="Arial"/>
              </a:rPr>
              <a:t> for at gå frem i tekst-niveauer</a:t>
            </a:r>
          </a:p>
          <a:p>
            <a:pPr algn="r">
              <a:lnSpc>
                <a:spcPts val="1621"/>
              </a:lnSpc>
            </a:pPr>
            <a:endParaRPr lang="en-US" sz="1351">
              <a:solidFill>
                <a:srgbClr val="808080"/>
              </a:solidFill>
              <a:latin typeface="Arial"/>
              <a:ea typeface="Arial"/>
              <a:cs typeface="Arial"/>
              <a:sym typeface="Arial"/>
            </a:endParaRPr>
          </a:p>
          <a:p>
            <a:pPr algn="r">
              <a:lnSpc>
                <a:spcPts val="1621"/>
              </a:lnSpc>
            </a:pPr>
            <a:r>
              <a:rPr lang="en-US" sz="1351">
                <a:solidFill>
                  <a:srgbClr val="808080"/>
                </a:solidFill>
                <a:latin typeface="Arial"/>
                <a:ea typeface="Arial"/>
                <a:cs typeface="Arial"/>
                <a:sym typeface="Arial"/>
              </a:rPr>
              <a:t>Niveau 1 = Tekst 20 pkt.</a:t>
            </a:r>
          </a:p>
          <a:p>
            <a:pPr algn="r">
              <a:lnSpc>
                <a:spcPts val="1621"/>
              </a:lnSpc>
            </a:pPr>
            <a:r>
              <a:rPr lang="en-US" sz="1351">
                <a:solidFill>
                  <a:srgbClr val="808080"/>
                </a:solidFill>
                <a:latin typeface="Arial"/>
                <a:ea typeface="Arial"/>
                <a:cs typeface="Arial"/>
                <a:sym typeface="Arial"/>
              </a:rPr>
              <a:t>Niveau 2 = Punkt-liste 20 pkt.</a:t>
            </a:r>
          </a:p>
          <a:p>
            <a:pPr algn="r">
              <a:lnSpc>
                <a:spcPts val="1621"/>
              </a:lnSpc>
            </a:pPr>
            <a:r>
              <a:rPr lang="en-US" sz="1351">
                <a:solidFill>
                  <a:srgbClr val="808080"/>
                </a:solidFill>
                <a:latin typeface="Arial"/>
                <a:ea typeface="Arial"/>
                <a:cs typeface="Arial"/>
                <a:sym typeface="Arial"/>
              </a:rPr>
              <a:t>Niveau 3 = Punkt-liste 18 pkt.</a:t>
            </a:r>
          </a:p>
          <a:p>
            <a:pPr algn="r">
              <a:lnSpc>
                <a:spcPts val="1621"/>
              </a:lnSpc>
            </a:pPr>
            <a:r>
              <a:rPr lang="en-US" sz="1351">
                <a:solidFill>
                  <a:srgbClr val="808080"/>
                </a:solidFill>
                <a:latin typeface="Arial"/>
                <a:ea typeface="Arial"/>
                <a:cs typeface="Arial"/>
                <a:sym typeface="Arial"/>
              </a:rPr>
              <a:t>Niveau 4-9 = Punkt-liste 18 pkt.</a:t>
            </a:r>
          </a:p>
          <a:p>
            <a:pPr algn="r">
              <a:lnSpc>
                <a:spcPts val="1621"/>
              </a:lnSpc>
            </a:pPr>
            <a:endParaRPr lang="en-US" sz="1351">
              <a:solidFill>
                <a:srgbClr val="808080"/>
              </a:solidFill>
              <a:latin typeface="Arial"/>
              <a:ea typeface="Arial"/>
              <a:cs typeface="Arial"/>
              <a:sym typeface="Arial"/>
            </a:endParaRPr>
          </a:p>
          <a:p>
            <a:pPr algn="r">
              <a:lnSpc>
                <a:spcPts val="1621"/>
              </a:lnSpc>
            </a:pPr>
            <a:r>
              <a:rPr lang="en-US" sz="1351">
                <a:solidFill>
                  <a:srgbClr val="808080"/>
                </a:solidFill>
                <a:latin typeface="Arial"/>
                <a:ea typeface="Arial"/>
                <a:cs typeface="Arial"/>
                <a:sym typeface="Arial"/>
              </a:rPr>
              <a:t>For at gå tilbage i tekst-niveauer, brug </a:t>
            </a:r>
            <a:r>
              <a:rPr lang="en-US" sz="1351" b="1">
                <a:solidFill>
                  <a:srgbClr val="808080"/>
                </a:solidFill>
                <a:latin typeface="Arial Bold"/>
                <a:ea typeface="Arial Bold"/>
                <a:cs typeface="Arial Bold"/>
                <a:sym typeface="Arial Bold"/>
              </a:rPr>
              <a:t>SHIFT + TAB</a:t>
            </a:r>
          </a:p>
          <a:p>
            <a:pPr algn="r">
              <a:lnSpc>
                <a:spcPts val="1621"/>
              </a:lnSpc>
            </a:pPr>
            <a:endParaRPr lang="en-US" sz="1351" b="1">
              <a:solidFill>
                <a:srgbClr val="808080"/>
              </a:solidFill>
              <a:latin typeface="Arial Bold"/>
              <a:ea typeface="Arial Bold"/>
              <a:cs typeface="Arial Bold"/>
              <a:sym typeface="Arial Bold"/>
            </a:endParaRPr>
          </a:p>
          <a:p>
            <a:pPr algn="r">
              <a:lnSpc>
                <a:spcPts val="1621"/>
              </a:lnSpc>
            </a:pPr>
            <a:r>
              <a:rPr lang="en-US" sz="1351">
                <a:solidFill>
                  <a:srgbClr val="808080"/>
                </a:solidFill>
                <a:latin typeface="Arial"/>
                <a:ea typeface="Arial"/>
                <a:cs typeface="Arial"/>
                <a:sym typeface="Arial"/>
              </a:rPr>
              <a:t>Alternativt kan</a:t>
            </a:r>
          </a:p>
          <a:p>
            <a:pPr algn="r">
              <a:lnSpc>
                <a:spcPts val="1621"/>
              </a:lnSpc>
            </a:pPr>
            <a:r>
              <a:rPr lang="en-US" sz="1351" b="1">
                <a:solidFill>
                  <a:srgbClr val="808080"/>
                </a:solidFill>
                <a:latin typeface="Arial Bold"/>
                <a:ea typeface="Arial Bold"/>
                <a:cs typeface="Arial Bold"/>
                <a:sym typeface="Arial Bold"/>
              </a:rPr>
              <a:t>Forøg</a:t>
            </a:r>
            <a:r>
              <a:rPr lang="en-US" sz="1351">
                <a:solidFill>
                  <a:srgbClr val="808080"/>
                </a:solidFill>
                <a:latin typeface="Arial"/>
                <a:ea typeface="Arial"/>
                <a:cs typeface="Arial"/>
                <a:sym typeface="Arial"/>
              </a:rPr>
              <a:t> og </a:t>
            </a:r>
            <a:r>
              <a:rPr lang="en-US" sz="1351" b="1">
                <a:solidFill>
                  <a:srgbClr val="808080"/>
                </a:solidFill>
                <a:latin typeface="Arial Bold"/>
                <a:ea typeface="Arial Bold"/>
                <a:cs typeface="Arial Bold"/>
                <a:sym typeface="Arial Bold"/>
              </a:rPr>
              <a:t>Formindsk</a:t>
            </a:r>
            <a:r>
              <a:rPr lang="en-US" sz="1351">
                <a:solidFill>
                  <a:srgbClr val="808080"/>
                </a:solidFill>
                <a:latin typeface="Arial"/>
                <a:ea typeface="Arial"/>
                <a:cs typeface="Arial"/>
                <a:sym typeface="Arial"/>
              </a:rPr>
              <a:t> </a:t>
            </a:r>
          </a:p>
          <a:p>
            <a:pPr algn="r">
              <a:lnSpc>
                <a:spcPts val="1621"/>
              </a:lnSpc>
            </a:pPr>
            <a:r>
              <a:rPr lang="en-US" sz="1351">
                <a:solidFill>
                  <a:srgbClr val="808080"/>
                </a:solidFill>
                <a:latin typeface="Arial"/>
                <a:ea typeface="Arial"/>
                <a:cs typeface="Arial"/>
                <a:sym typeface="Arial"/>
              </a:rPr>
              <a:t>listeniveau bruges</a:t>
            </a:r>
          </a:p>
        </p:txBody>
      </p:sp>
      <p:sp>
        <p:nvSpPr>
          <p:cNvPr id="22" name="TextBox 22"/>
          <p:cNvSpPr txBox="1"/>
          <p:nvPr/>
        </p:nvSpPr>
        <p:spPr>
          <a:xfrm>
            <a:off x="978040" y="439749"/>
            <a:ext cx="16342414" cy="477182"/>
          </a:xfrm>
          <a:prstGeom prst="rect">
            <a:avLst/>
          </a:prstGeom>
        </p:spPr>
        <p:txBody>
          <a:bodyPr lIns="0" tIns="0" rIns="0" bIns="0" rtlCol="0" anchor="t">
            <a:spAutoFit/>
          </a:bodyPr>
          <a:lstStyle/>
          <a:p>
            <a:pPr>
              <a:lnSpc>
                <a:spcPts val="3728"/>
              </a:lnSpc>
            </a:pPr>
            <a:r>
              <a:rPr lang="en-US" sz="3452" b="1" dirty="0" err="1">
                <a:solidFill>
                  <a:srgbClr val="003127"/>
                </a:solidFill>
                <a:latin typeface="Arial Bold"/>
                <a:ea typeface="Arial Bold"/>
                <a:cs typeface="Arial Bold"/>
                <a:sym typeface="Arial Bold"/>
              </a:rPr>
              <a:t>Forskningsfaglig</a:t>
            </a:r>
            <a:r>
              <a:rPr lang="en-US" sz="3452" b="1" dirty="0">
                <a:solidFill>
                  <a:srgbClr val="003127"/>
                </a:solidFill>
                <a:latin typeface="Arial Bold"/>
                <a:ea typeface="Arial Bold"/>
                <a:cs typeface="Arial Bold"/>
                <a:sym typeface="Arial Bold"/>
              </a:rPr>
              <a:t> </a:t>
            </a:r>
            <a:r>
              <a:rPr lang="en-US" sz="3452" b="1" dirty="0" err="1">
                <a:solidFill>
                  <a:srgbClr val="003127"/>
                </a:solidFill>
                <a:latin typeface="Arial Bold"/>
                <a:ea typeface="Arial Bold"/>
                <a:cs typeface="Arial Bold"/>
                <a:sym typeface="Arial Bold"/>
              </a:rPr>
              <a:t>vurdering</a:t>
            </a:r>
            <a:endParaRPr lang="en-US" sz="3452" b="1" dirty="0">
              <a:solidFill>
                <a:srgbClr val="003127"/>
              </a:solidFill>
              <a:latin typeface="Arial Bold"/>
              <a:ea typeface="Arial Bold"/>
              <a:cs typeface="Arial Bold"/>
              <a:sym typeface="Arial Bold"/>
            </a:endParaRPr>
          </a:p>
        </p:txBody>
      </p:sp>
      <p:pic>
        <p:nvPicPr>
          <p:cNvPr id="23" name="Billede 22">
            <a:extLst>
              <a:ext uri="{FF2B5EF4-FFF2-40B4-BE49-F238E27FC236}">
                <a16:creationId xmlns:a16="http://schemas.microsoft.com/office/drawing/2014/main" id="{6DD0AA20-87E1-4E56-BE5F-03B13CBB165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859000" y="91784"/>
            <a:ext cx="2795089" cy="1427053"/>
          </a:xfrm>
          <a:prstGeom prst="rect">
            <a:avLst/>
          </a:prstGeom>
        </p:spPr>
      </p:pic>
      <p:sp>
        <p:nvSpPr>
          <p:cNvPr id="20" name="Tekstfelt 19">
            <a:extLst>
              <a:ext uri="{FF2B5EF4-FFF2-40B4-BE49-F238E27FC236}">
                <a16:creationId xmlns:a16="http://schemas.microsoft.com/office/drawing/2014/main" id="{308C12BB-11AC-B17A-A36F-1997A6C394EB}"/>
              </a:ext>
            </a:extLst>
          </p:cNvPr>
          <p:cNvSpPr txBox="1"/>
          <p:nvPr/>
        </p:nvSpPr>
        <p:spPr>
          <a:xfrm>
            <a:off x="1334032" y="2099642"/>
            <a:ext cx="14591768" cy="6370975"/>
          </a:xfrm>
          <a:prstGeom prst="rect">
            <a:avLst/>
          </a:prstGeom>
          <a:noFill/>
        </p:spPr>
        <p:txBody>
          <a:bodyPr wrap="square">
            <a:spAutoFit/>
          </a:bodyPr>
          <a:lstStyle/>
          <a:p>
            <a:r>
              <a:rPr lang="da-DK" sz="2400" dirty="0"/>
              <a:t>Processen for vurderingen af ansøgninger er todelt: </a:t>
            </a:r>
          </a:p>
          <a:p>
            <a:endParaRPr lang="da-DK" sz="2400" dirty="0"/>
          </a:p>
          <a:p>
            <a:pPr marL="457200" indent="-457200">
              <a:buFont typeface="+mj-lt"/>
              <a:buAutoNum type="arabicPeriod"/>
            </a:pPr>
            <a:r>
              <a:rPr lang="da-DK" sz="2400" b="1" dirty="0"/>
              <a:t>Vurdering af ansøgningernes forskningsfaglige kvalitet </a:t>
            </a:r>
          </a:p>
          <a:p>
            <a:pPr lvl="1"/>
            <a:endParaRPr lang="da-DK" sz="2400" dirty="0"/>
          </a:p>
          <a:p>
            <a:pPr lvl="1"/>
            <a:r>
              <a:rPr lang="da-DK" sz="2400" dirty="0"/>
              <a:t>Vurderingen af ansøgningernes forskningsfaglige kvalitet gennemføres af vurderingsudvalget på baggrund af følgende kriterier:</a:t>
            </a:r>
          </a:p>
          <a:p>
            <a:pPr marL="914400" lvl="1" indent="-457200">
              <a:buFont typeface="+mj-lt"/>
              <a:buAutoNum type="alphaLcPeriod"/>
            </a:pPr>
            <a:r>
              <a:rPr lang="da-DK" sz="2400" dirty="0"/>
              <a:t>Projektets problemformulering og sammenhæng til hypotese, teoretisk grundlag, metode og overordnet projektplan med mål, milepæle, leverancer, budget, succeskriterier og vigtige risici.</a:t>
            </a:r>
          </a:p>
          <a:p>
            <a:pPr marL="914400" lvl="1" indent="-457200">
              <a:buFont typeface="+mj-lt"/>
              <a:buAutoNum type="alphaLcPeriod"/>
            </a:pPr>
            <a:r>
              <a:rPr lang="da-DK" sz="2400" dirty="0"/>
              <a:t>Projektets forskningsfaglige indhold i forhold til ’</a:t>
            </a:r>
            <a:r>
              <a:rPr lang="da-DK" sz="2400" dirty="0" err="1"/>
              <a:t>state</a:t>
            </a:r>
            <a:r>
              <a:rPr lang="da-DK" sz="2400" dirty="0"/>
              <a:t>-of-the-art’.</a:t>
            </a:r>
          </a:p>
          <a:p>
            <a:pPr marL="914400" lvl="1" indent="-457200">
              <a:buFont typeface="+mj-lt"/>
              <a:buAutoNum type="alphaLcPeriod"/>
            </a:pPr>
            <a:r>
              <a:rPr lang="da-DK" sz="2400" dirty="0"/>
              <a:t>Projektgruppens forsknings- og projektledelseskompetencer, herunder især projektleder og arbejdspakkeledere samt relevante oplysninger om arbejdsdeling. </a:t>
            </a:r>
          </a:p>
          <a:p>
            <a:endParaRPr lang="da-DK" sz="2400" dirty="0"/>
          </a:p>
          <a:p>
            <a:r>
              <a:rPr lang="da-DK" sz="2400" dirty="0"/>
              <a:t>Hver ansøgning vurderes på denne baggrund enten støtteværdig eller ikke-støtteværdig. Støtteværdige ansøgninger går videre til prioritering inden for deres indsatsområde og dets økonomiske ramme. Ikke alle støtteværdige ansøgninger vil nødvendigvis få tilsagn. </a:t>
            </a:r>
          </a:p>
          <a:p>
            <a:endParaRPr lang="da-DK" sz="2400" dirty="0"/>
          </a:p>
          <a:p>
            <a:r>
              <a:rPr lang="da-DK" sz="2400" b="1" dirty="0"/>
              <a:t>2.    Prioritering af støtteværdige ansøgninger</a:t>
            </a:r>
          </a:p>
        </p:txBody>
      </p:sp>
    </p:spTree>
    <p:extLst>
      <p:ext uri="{BB962C8B-B14F-4D97-AF65-F5344CB8AC3E}">
        <p14:creationId xmlns:p14="http://schemas.microsoft.com/office/powerpoint/2010/main" val="3166230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noChangeAspect="1"/>
          </p:cNvGrpSpPr>
          <p:nvPr/>
        </p:nvGrpSpPr>
        <p:grpSpPr>
          <a:xfrm>
            <a:off x="982274" y="9578269"/>
            <a:ext cx="337449" cy="300156"/>
            <a:chOff x="0" y="0"/>
            <a:chExt cx="449932" cy="400209"/>
          </a:xfrm>
        </p:grpSpPr>
        <p:sp>
          <p:nvSpPr>
            <p:cNvPr id="3" name="Freeform 3"/>
            <p:cNvSpPr/>
            <p:nvPr/>
          </p:nvSpPr>
          <p:spPr>
            <a:xfrm>
              <a:off x="0" y="0"/>
              <a:ext cx="449961" cy="400177"/>
            </a:xfrm>
            <a:custGeom>
              <a:avLst/>
              <a:gdLst/>
              <a:ahLst/>
              <a:cxnLst/>
              <a:rect l="l" t="t" r="r" b="b"/>
              <a:pathLst>
                <a:path w="449961" h="400177">
                  <a:moveTo>
                    <a:pt x="0" y="0"/>
                  </a:moveTo>
                  <a:lnTo>
                    <a:pt x="449961" y="0"/>
                  </a:lnTo>
                  <a:lnTo>
                    <a:pt x="449961" y="400177"/>
                  </a:lnTo>
                  <a:lnTo>
                    <a:pt x="0" y="400177"/>
                  </a:lnTo>
                  <a:lnTo>
                    <a:pt x="0" y="0"/>
                  </a:lnTo>
                  <a:close/>
                </a:path>
              </a:pathLst>
            </a:custGeom>
            <a:solidFill>
              <a:srgbClr val="000000">
                <a:alpha val="0"/>
              </a:srgbClr>
            </a:solidFill>
          </p:spPr>
        </p:sp>
      </p:grpSp>
      <p:grpSp>
        <p:nvGrpSpPr>
          <p:cNvPr id="4" name="Group 4"/>
          <p:cNvGrpSpPr>
            <a:grpSpLocks noChangeAspect="1"/>
          </p:cNvGrpSpPr>
          <p:nvPr/>
        </p:nvGrpSpPr>
        <p:grpSpPr>
          <a:xfrm>
            <a:off x="-1592295" y="4842003"/>
            <a:ext cx="1381944" cy="302013"/>
            <a:chOff x="0" y="0"/>
            <a:chExt cx="1842592" cy="402685"/>
          </a:xfrm>
        </p:grpSpPr>
        <p:sp>
          <p:nvSpPr>
            <p:cNvPr id="5" name="Freeform 5"/>
            <p:cNvSpPr/>
            <p:nvPr/>
          </p:nvSpPr>
          <p:spPr>
            <a:xfrm>
              <a:off x="0" y="0"/>
              <a:ext cx="1842643" cy="402717"/>
            </a:xfrm>
            <a:custGeom>
              <a:avLst/>
              <a:gdLst/>
              <a:ahLst/>
              <a:cxnLst/>
              <a:rect l="l" t="t" r="r" b="b"/>
              <a:pathLst>
                <a:path w="1842643" h="402717">
                  <a:moveTo>
                    <a:pt x="0" y="0"/>
                  </a:moveTo>
                  <a:lnTo>
                    <a:pt x="1842643" y="0"/>
                  </a:lnTo>
                  <a:lnTo>
                    <a:pt x="1842643" y="402717"/>
                  </a:lnTo>
                  <a:lnTo>
                    <a:pt x="0" y="402717"/>
                  </a:lnTo>
                  <a:lnTo>
                    <a:pt x="0" y="0"/>
                  </a:lnTo>
                  <a:close/>
                </a:path>
              </a:pathLst>
            </a:custGeom>
            <a:blipFill>
              <a:blip r:embed="rId2"/>
              <a:stretch>
                <a:fillRect r="2" b="7"/>
              </a:stretch>
            </a:blipFill>
          </p:spPr>
        </p:sp>
      </p:grpSp>
      <p:grpSp>
        <p:nvGrpSpPr>
          <p:cNvPr id="6" name="Group 6"/>
          <p:cNvGrpSpPr/>
          <p:nvPr/>
        </p:nvGrpSpPr>
        <p:grpSpPr>
          <a:xfrm>
            <a:off x="-3718256" y="5527746"/>
            <a:ext cx="3718256" cy="2217725"/>
            <a:chOff x="0" y="0"/>
            <a:chExt cx="4957675" cy="2956966"/>
          </a:xfrm>
        </p:grpSpPr>
        <p:sp>
          <p:nvSpPr>
            <p:cNvPr id="7" name="Freeform 7"/>
            <p:cNvSpPr/>
            <p:nvPr/>
          </p:nvSpPr>
          <p:spPr>
            <a:xfrm>
              <a:off x="0" y="0"/>
              <a:ext cx="4957675" cy="2956966"/>
            </a:xfrm>
            <a:custGeom>
              <a:avLst/>
              <a:gdLst/>
              <a:ahLst/>
              <a:cxnLst/>
              <a:rect l="l" t="t" r="r" b="b"/>
              <a:pathLst>
                <a:path w="4957675" h="2956966">
                  <a:moveTo>
                    <a:pt x="0" y="0"/>
                  </a:moveTo>
                  <a:lnTo>
                    <a:pt x="4957675" y="0"/>
                  </a:lnTo>
                  <a:lnTo>
                    <a:pt x="4957675" y="2956966"/>
                  </a:lnTo>
                  <a:lnTo>
                    <a:pt x="0" y="2956966"/>
                  </a:lnTo>
                  <a:close/>
                </a:path>
              </a:pathLst>
            </a:custGeom>
            <a:solidFill>
              <a:srgbClr val="000000">
                <a:alpha val="0"/>
              </a:srgbClr>
            </a:solidFill>
          </p:spPr>
        </p:sp>
        <p:sp>
          <p:nvSpPr>
            <p:cNvPr id="8" name="TextBox 8"/>
            <p:cNvSpPr txBox="1"/>
            <p:nvPr/>
          </p:nvSpPr>
          <p:spPr>
            <a:xfrm>
              <a:off x="0" y="-38100"/>
              <a:ext cx="4957675" cy="2995066"/>
            </a:xfrm>
            <a:prstGeom prst="rect">
              <a:avLst/>
            </a:prstGeom>
          </p:spPr>
          <p:txBody>
            <a:bodyPr lIns="0" tIns="0" rIns="0" bIns="0" rtlCol="0" anchor="b"/>
            <a:lstStyle/>
            <a:p>
              <a:pPr algn="r">
                <a:lnSpc>
                  <a:spcPts val="1621"/>
                </a:lnSpc>
              </a:pPr>
              <a:r>
                <a:rPr lang="en-US" sz="1351" b="1">
                  <a:solidFill>
                    <a:srgbClr val="808080"/>
                  </a:solidFill>
                  <a:latin typeface="Arial Bold"/>
                  <a:ea typeface="Arial Bold"/>
                  <a:cs typeface="Arial Bold"/>
                  <a:sym typeface="Arial Bold"/>
                </a:rPr>
                <a:t>For at indsætte Sidehoved og sidefod</a:t>
              </a:r>
            </a:p>
            <a:p>
              <a:pPr algn="r">
                <a:lnSpc>
                  <a:spcPts val="1621"/>
                </a:lnSpc>
              </a:pPr>
              <a:r>
                <a:rPr lang="en-US" sz="1351" b="1">
                  <a:solidFill>
                    <a:srgbClr val="808080"/>
                  </a:solidFill>
                  <a:latin typeface="Arial Bold"/>
                  <a:ea typeface="Arial Bold"/>
                  <a:cs typeface="Arial Bold"/>
                  <a:sym typeface="Arial Bold"/>
                </a:rPr>
                <a:t>1.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Indsæt</a:t>
              </a:r>
              <a:r>
                <a:rPr lang="en-US" sz="1351">
                  <a:solidFill>
                    <a:srgbClr val="808080"/>
                  </a:solidFill>
                  <a:latin typeface="Arial"/>
                  <a:ea typeface="Arial"/>
                  <a:cs typeface="Arial"/>
                  <a:sym typeface="Arial"/>
                </a:rPr>
                <a:t> i topmenuen </a:t>
              </a:r>
            </a:p>
            <a:p>
              <a:pPr algn="r">
                <a:lnSpc>
                  <a:spcPts val="1621"/>
                </a:lnSpc>
              </a:pPr>
              <a:r>
                <a:rPr lang="en-US" sz="1351" b="1">
                  <a:solidFill>
                    <a:srgbClr val="808080"/>
                  </a:solidFill>
                  <a:latin typeface="Arial Bold"/>
                  <a:ea typeface="Arial Bold"/>
                  <a:cs typeface="Arial Bold"/>
                  <a:sym typeface="Arial Bold"/>
                </a:rPr>
                <a:t>2.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Sidehoved og Sidefod</a:t>
              </a:r>
            </a:p>
            <a:p>
              <a:pPr algn="r">
                <a:lnSpc>
                  <a:spcPts val="1621"/>
                </a:lnSpc>
              </a:pPr>
              <a:r>
                <a:rPr lang="en-US" sz="1351" b="1">
                  <a:solidFill>
                    <a:srgbClr val="808080"/>
                  </a:solidFill>
                  <a:latin typeface="Arial Bold"/>
                  <a:ea typeface="Arial Bold"/>
                  <a:cs typeface="Arial Bold"/>
                  <a:sym typeface="Arial Bold"/>
                </a:rPr>
                <a:t>3. </a:t>
              </a:r>
              <a:r>
                <a:rPr lang="en-US" sz="1351">
                  <a:solidFill>
                    <a:srgbClr val="808080"/>
                  </a:solidFill>
                  <a:latin typeface="Arial"/>
                  <a:ea typeface="Arial"/>
                  <a:cs typeface="Arial"/>
                  <a:sym typeface="Arial"/>
                </a:rPr>
                <a:t>Sæt hak i </a:t>
              </a:r>
              <a:r>
                <a:rPr lang="en-US" sz="1351" b="1">
                  <a:solidFill>
                    <a:srgbClr val="808080"/>
                  </a:solidFill>
                  <a:latin typeface="Arial Bold"/>
                  <a:ea typeface="Arial Bold"/>
                  <a:cs typeface="Arial Bold"/>
                  <a:sym typeface="Arial Bold"/>
                </a:rPr>
                <a:t>Slidenummer</a:t>
              </a:r>
            </a:p>
            <a:p>
              <a:pPr algn="r">
                <a:lnSpc>
                  <a:spcPts val="1621"/>
                </a:lnSpc>
              </a:pPr>
              <a:r>
                <a:rPr lang="en-US" sz="1351" b="1">
                  <a:solidFill>
                    <a:srgbClr val="808080"/>
                  </a:solidFill>
                  <a:latin typeface="Arial Bold"/>
                  <a:ea typeface="Arial Bold"/>
                  <a:cs typeface="Arial Bold"/>
                  <a:sym typeface="Arial Bold"/>
                </a:rPr>
                <a:t>4. </a:t>
              </a:r>
              <a:r>
                <a:rPr lang="en-US" sz="1351">
                  <a:solidFill>
                    <a:srgbClr val="808080"/>
                  </a:solidFill>
                  <a:latin typeface="Arial"/>
                  <a:ea typeface="Arial"/>
                  <a:cs typeface="Arial"/>
                  <a:sym typeface="Arial"/>
                </a:rPr>
                <a:t>Indsæt ønsket indhold i </a:t>
              </a:r>
              <a:r>
                <a:rPr lang="en-US" sz="1351" b="1">
                  <a:solidFill>
                    <a:srgbClr val="808080"/>
                  </a:solidFill>
                  <a:latin typeface="Arial Bold"/>
                  <a:ea typeface="Arial Bold"/>
                  <a:cs typeface="Arial Bold"/>
                  <a:sym typeface="Arial Bold"/>
                </a:rPr>
                <a:t>Sidefod</a:t>
              </a:r>
            </a:p>
            <a:p>
              <a:pPr algn="r">
                <a:lnSpc>
                  <a:spcPts val="1621"/>
                </a:lnSpc>
              </a:pPr>
              <a:r>
                <a:rPr lang="en-US" sz="1351" b="1">
                  <a:solidFill>
                    <a:srgbClr val="808080"/>
                  </a:solidFill>
                  <a:latin typeface="Arial Bold"/>
                  <a:ea typeface="Arial Bold"/>
                  <a:cs typeface="Arial Bold"/>
                  <a:sym typeface="Arial Bold"/>
                </a:rPr>
                <a:t>5. </a:t>
              </a:r>
              <a:r>
                <a:rPr lang="en-US" sz="1351">
                  <a:solidFill>
                    <a:srgbClr val="808080"/>
                  </a:solidFill>
                  <a:latin typeface="Arial"/>
                  <a:ea typeface="Arial"/>
                  <a:cs typeface="Arial"/>
                  <a:sym typeface="Arial"/>
                </a:rPr>
                <a:t>Vælg </a:t>
              </a:r>
              <a:r>
                <a:rPr lang="en-US" sz="1351" b="1">
                  <a:solidFill>
                    <a:srgbClr val="808080"/>
                  </a:solidFill>
                  <a:latin typeface="Arial Bold"/>
                  <a:ea typeface="Arial Bold"/>
                  <a:cs typeface="Arial Bold"/>
                  <a:sym typeface="Arial Bold"/>
                </a:rPr>
                <a:t>Anvend på alle</a:t>
              </a:r>
            </a:p>
            <a:p>
              <a:pPr algn="r">
                <a:lnSpc>
                  <a:spcPts val="1621"/>
                </a:lnSpc>
              </a:pPr>
              <a:endParaRPr lang="en-US" sz="1351" b="1">
                <a:solidFill>
                  <a:srgbClr val="808080"/>
                </a:solidFill>
                <a:latin typeface="Arial Bold"/>
                <a:ea typeface="Arial Bold"/>
                <a:cs typeface="Arial Bold"/>
                <a:sym typeface="Arial Bold"/>
              </a:endParaRPr>
            </a:p>
            <a:p>
              <a:pPr algn="r">
                <a:lnSpc>
                  <a:spcPts val="1621"/>
                </a:lnSpc>
              </a:pPr>
              <a:r>
                <a:rPr lang="en-US" sz="1351" b="1">
                  <a:solidFill>
                    <a:srgbClr val="808080"/>
                  </a:solidFill>
                  <a:latin typeface="Arial Bold"/>
                  <a:ea typeface="Arial Bold"/>
                  <a:cs typeface="Arial Bold"/>
                  <a:sym typeface="Arial Bold"/>
                </a:rPr>
                <a:t>Tips: </a:t>
              </a:r>
              <a:r>
                <a:rPr lang="en-US" sz="1351">
                  <a:solidFill>
                    <a:srgbClr val="808080"/>
                  </a:solidFill>
                  <a:latin typeface="Arial"/>
                  <a:ea typeface="Arial"/>
                  <a:cs typeface="Arial"/>
                  <a:sym typeface="Arial"/>
                </a:rPr>
                <a:t>Gør det som det sidste før du gemmer filen, så det slår igennem på alle sider </a:t>
              </a:r>
            </a:p>
          </p:txBody>
        </p:sp>
      </p:grpSp>
      <p:grpSp>
        <p:nvGrpSpPr>
          <p:cNvPr id="9" name="Group 9"/>
          <p:cNvGrpSpPr>
            <a:grpSpLocks noChangeAspect="1"/>
          </p:cNvGrpSpPr>
          <p:nvPr/>
        </p:nvGrpSpPr>
        <p:grpSpPr>
          <a:xfrm>
            <a:off x="-3694589" y="7850412"/>
            <a:ext cx="3472195" cy="2482230"/>
            <a:chOff x="0" y="0"/>
            <a:chExt cx="4629593" cy="3309640"/>
          </a:xfrm>
        </p:grpSpPr>
        <p:sp>
          <p:nvSpPr>
            <p:cNvPr id="10" name="Freeform 10"/>
            <p:cNvSpPr/>
            <p:nvPr/>
          </p:nvSpPr>
          <p:spPr>
            <a:xfrm>
              <a:off x="0" y="0"/>
              <a:ext cx="4629531" cy="3309620"/>
            </a:xfrm>
            <a:custGeom>
              <a:avLst/>
              <a:gdLst/>
              <a:ahLst/>
              <a:cxnLst/>
              <a:rect l="l" t="t" r="r" b="b"/>
              <a:pathLst>
                <a:path w="4629531" h="3309620">
                  <a:moveTo>
                    <a:pt x="0" y="0"/>
                  </a:moveTo>
                  <a:lnTo>
                    <a:pt x="4629531" y="0"/>
                  </a:lnTo>
                  <a:lnTo>
                    <a:pt x="4629531" y="3309620"/>
                  </a:lnTo>
                  <a:lnTo>
                    <a:pt x="0" y="3309620"/>
                  </a:lnTo>
                  <a:lnTo>
                    <a:pt x="0" y="0"/>
                  </a:lnTo>
                  <a:close/>
                </a:path>
              </a:pathLst>
            </a:custGeom>
            <a:blipFill>
              <a:blip r:embed="rId3"/>
              <a:stretch>
                <a:fillRect r="-1"/>
              </a:stretch>
            </a:blipFill>
          </p:spPr>
        </p:sp>
      </p:grpSp>
      <p:grpSp>
        <p:nvGrpSpPr>
          <p:cNvPr id="11" name="Group 11"/>
          <p:cNvGrpSpPr/>
          <p:nvPr/>
        </p:nvGrpSpPr>
        <p:grpSpPr>
          <a:xfrm>
            <a:off x="-3521047" y="9248037"/>
            <a:ext cx="2500517" cy="446684"/>
            <a:chOff x="0" y="0"/>
            <a:chExt cx="3334023" cy="595579"/>
          </a:xfrm>
        </p:grpSpPr>
        <p:sp>
          <p:nvSpPr>
            <p:cNvPr id="12" name="Freeform 12"/>
            <p:cNvSpPr/>
            <p:nvPr/>
          </p:nvSpPr>
          <p:spPr>
            <a:xfrm>
              <a:off x="0" y="0"/>
              <a:ext cx="3334004" cy="595630"/>
            </a:xfrm>
            <a:custGeom>
              <a:avLst/>
              <a:gdLst/>
              <a:ahLst/>
              <a:cxnLst/>
              <a:rect l="l" t="t" r="r" b="b"/>
              <a:pathLst>
                <a:path w="3334004" h="595630">
                  <a:moveTo>
                    <a:pt x="9525" y="0"/>
                  </a:moveTo>
                  <a:lnTo>
                    <a:pt x="3324479" y="0"/>
                  </a:lnTo>
                  <a:cubicBezTo>
                    <a:pt x="3329686" y="0"/>
                    <a:pt x="3334004" y="4318"/>
                    <a:pt x="3334004" y="9525"/>
                  </a:cubicBezTo>
                  <a:lnTo>
                    <a:pt x="3334004" y="586105"/>
                  </a:lnTo>
                  <a:cubicBezTo>
                    <a:pt x="3334004" y="591312"/>
                    <a:pt x="3329686" y="595630"/>
                    <a:pt x="3324479" y="595630"/>
                  </a:cubicBezTo>
                  <a:lnTo>
                    <a:pt x="9525" y="595630"/>
                  </a:lnTo>
                  <a:cubicBezTo>
                    <a:pt x="4318" y="595630"/>
                    <a:pt x="0" y="591312"/>
                    <a:pt x="0" y="586105"/>
                  </a:cubicBezTo>
                  <a:lnTo>
                    <a:pt x="0" y="9525"/>
                  </a:lnTo>
                  <a:cubicBezTo>
                    <a:pt x="0" y="4318"/>
                    <a:pt x="4318" y="0"/>
                    <a:pt x="9525" y="0"/>
                  </a:cubicBezTo>
                  <a:moveTo>
                    <a:pt x="9525" y="19050"/>
                  </a:moveTo>
                  <a:lnTo>
                    <a:pt x="9525" y="9525"/>
                  </a:lnTo>
                  <a:lnTo>
                    <a:pt x="19050" y="9525"/>
                  </a:lnTo>
                  <a:lnTo>
                    <a:pt x="19050" y="586105"/>
                  </a:lnTo>
                  <a:lnTo>
                    <a:pt x="9525" y="586105"/>
                  </a:lnTo>
                  <a:lnTo>
                    <a:pt x="9525" y="576580"/>
                  </a:lnTo>
                  <a:lnTo>
                    <a:pt x="3324479" y="576580"/>
                  </a:lnTo>
                  <a:lnTo>
                    <a:pt x="3324479" y="586105"/>
                  </a:lnTo>
                  <a:lnTo>
                    <a:pt x="3314954" y="586105"/>
                  </a:lnTo>
                  <a:lnTo>
                    <a:pt x="3314954" y="9525"/>
                  </a:lnTo>
                  <a:lnTo>
                    <a:pt x="3324479" y="9525"/>
                  </a:lnTo>
                  <a:lnTo>
                    <a:pt x="3324479" y="19050"/>
                  </a:lnTo>
                  <a:lnTo>
                    <a:pt x="9525" y="19050"/>
                  </a:lnTo>
                  <a:close/>
                </a:path>
              </a:pathLst>
            </a:custGeom>
            <a:solidFill>
              <a:srgbClr val="FF0000"/>
            </a:solidFill>
          </p:spPr>
        </p:sp>
      </p:grpSp>
      <p:grpSp>
        <p:nvGrpSpPr>
          <p:cNvPr id="13" name="Group 13"/>
          <p:cNvGrpSpPr/>
          <p:nvPr/>
        </p:nvGrpSpPr>
        <p:grpSpPr>
          <a:xfrm>
            <a:off x="1226758" y="9605704"/>
            <a:ext cx="448550" cy="302428"/>
            <a:chOff x="0" y="0"/>
            <a:chExt cx="598067" cy="403237"/>
          </a:xfrm>
        </p:grpSpPr>
        <p:sp>
          <p:nvSpPr>
            <p:cNvPr id="14" name="Freeform 14"/>
            <p:cNvSpPr/>
            <p:nvPr/>
          </p:nvSpPr>
          <p:spPr>
            <a:xfrm>
              <a:off x="0" y="0"/>
              <a:ext cx="598067" cy="403237"/>
            </a:xfrm>
            <a:custGeom>
              <a:avLst/>
              <a:gdLst/>
              <a:ahLst/>
              <a:cxnLst/>
              <a:rect l="l" t="t" r="r" b="b"/>
              <a:pathLst>
                <a:path w="598067" h="403237">
                  <a:moveTo>
                    <a:pt x="0" y="0"/>
                  </a:moveTo>
                  <a:lnTo>
                    <a:pt x="598067" y="0"/>
                  </a:lnTo>
                  <a:lnTo>
                    <a:pt x="598067" y="403237"/>
                  </a:lnTo>
                  <a:lnTo>
                    <a:pt x="0" y="403237"/>
                  </a:lnTo>
                  <a:close/>
                </a:path>
              </a:pathLst>
            </a:custGeom>
            <a:solidFill>
              <a:srgbClr val="000000">
                <a:alpha val="0"/>
              </a:srgbClr>
            </a:solidFill>
          </p:spPr>
        </p:sp>
        <p:sp>
          <p:nvSpPr>
            <p:cNvPr id="15" name="TextBox 15"/>
            <p:cNvSpPr txBox="1"/>
            <p:nvPr/>
          </p:nvSpPr>
          <p:spPr>
            <a:xfrm>
              <a:off x="0" y="-28575"/>
              <a:ext cx="598067" cy="431812"/>
            </a:xfrm>
            <a:prstGeom prst="rect">
              <a:avLst/>
            </a:prstGeom>
          </p:spPr>
          <p:txBody>
            <a:bodyPr lIns="0" tIns="0" rIns="0" bIns="0" rtlCol="0" anchor="b"/>
            <a:lstStyle/>
            <a:p>
              <a:pPr algn="r">
                <a:lnSpc>
                  <a:spcPts val="1441"/>
                </a:lnSpc>
              </a:pPr>
              <a:r>
                <a:rPr lang="en-US" sz="1200">
                  <a:solidFill>
                    <a:srgbClr val="003127"/>
                  </a:solidFill>
                  <a:latin typeface="Arial"/>
                  <a:ea typeface="Arial"/>
                  <a:cs typeface="Arial"/>
                  <a:sym typeface="Arial"/>
                </a:rPr>
                <a:t>15</a:t>
              </a:r>
            </a:p>
          </p:txBody>
        </p:sp>
      </p:grpSp>
      <p:grpSp>
        <p:nvGrpSpPr>
          <p:cNvPr id="17" name="Group 17"/>
          <p:cNvGrpSpPr/>
          <p:nvPr/>
        </p:nvGrpSpPr>
        <p:grpSpPr>
          <a:xfrm>
            <a:off x="1723945" y="9471380"/>
            <a:ext cx="8484629" cy="436753"/>
            <a:chOff x="0" y="0"/>
            <a:chExt cx="11312838" cy="582337"/>
          </a:xfrm>
        </p:grpSpPr>
        <p:sp>
          <p:nvSpPr>
            <p:cNvPr id="18" name="Freeform 18"/>
            <p:cNvSpPr/>
            <p:nvPr/>
          </p:nvSpPr>
          <p:spPr>
            <a:xfrm>
              <a:off x="0" y="0"/>
              <a:ext cx="11312838" cy="582337"/>
            </a:xfrm>
            <a:custGeom>
              <a:avLst/>
              <a:gdLst/>
              <a:ahLst/>
              <a:cxnLst/>
              <a:rect l="l" t="t" r="r" b="b"/>
              <a:pathLst>
                <a:path w="11312838" h="582337">
                  <a:moveTo>
                    <a:pt x="0" y="0"/>
                  </a:moveTo>
                  <a:lnTo>
                    <a:pt x="11312838" y="0"/>
                  </a:lnTo>
                  <a:lnTo>
                    <a:pt x="11312838" y="582337"/>
                  </a:lnTo>
                  <a:lnTo>
                    <a:pt x="0" y="582337"/>
                  </a:lnTo>
                  <a:close/>
                </a:path>
              </a:pathLst>
            </a:custGeom>
            <a:solidFill>
              <a:srgbClr val="000000">
                <a:alpha val="0"/>
              </a:srgbClr>
            </a:solidFill>
          </p:spPr>
        </p:sp>
        <p:sp>
          <p:nvSpPr>
            <p:cNvPr id="19" name="TextBox 19"/>
            <p:cNvSpPr txBox="1"/>
            <p:nvPr/>
          </p:nvSpPr>
          <p:spPr>
            <a:xfrm>
              <a:off x="0" y="-28575"/>
              <a:ext cx="11312838" cy="610912"/>
            </a:xfrm>
            <a:prstGeom prst="rect">
              <a:avLst/>
            </a:prstGeom>
          </p:spPr>
          <p:txBody>
            <a:bodyPr lIns="0" tIns="0" rIns="0" bIns="0" rtlCol="0" anchor="b"/>
            <a:lstStyle/>
            <a:p>
              <a:pPr algn="l">
                <a:lnSpc>
                  <a:spcPts val="1441"/>
                </a:lnSpc>
              </a:pPr>
              <a:r>
                <a:rPr lang="en-US" sz="1200">
                  <a:solidFill>
                    <a:srgbClr val="003127"/>
                  </a:solidFill>
                  <a:latin typeface="Arial"/>
                  <a:ea typeface="Arial"/>
                  <a:cs typeface="Arial"/>
                  <a:sym typeface="Arial"/>
                </a:rPr>
                <a:t>/ Styrelsen for Grøn Arealomlægning &amp; Vandmiljø/Projektnavn</a:t>
              </a:r>
            </a:p>
          </p:txBody>
        </p:sp>
      </p:grpSp>
      <p:sp>
        <p:nvSpPr>
          <p:cNvPr id="21" name="TextBox 21"/>
          <p:cNvSpPr txBox="1"/>
          <p:nvPr/>
        </p:nvSpPr>
        <p:spPr>
          <a:xfrm>
            <a:off x="-3611436" y="1770638"/>
            <a:ext cx="3467436" cy="2948862"/>
          </a:xfrm>
          <a:prstGeom prst="rect">
            <a:avLst/>
          </a:prstGeom>
        </p:spPr>
        <p:txBody>
          <a:bodyPr lIns="0" tIns="0" rIns="0" bIns="0" rtlCol="0" anchor="t">
            <a:spAutoFit/>
          </a:bodyPr>
          <a:lstStyle/>
          <a:p>
            <a:pPr algn="r">
              <a:lnSpc>
                <a:spcPts val="1621"/>
              </a:lnSpc>
            </a:pPr>
            <a:r>
              <a:rPr lang="en-US" sz="1351" b="1">
                <a:solidFill>
                  <a:srgbClr val="808080"/>
                </a:solidFill>
                <a:latin typeface="Arial Bold"/>
                <a:ea typeface="Arial Bold"/>
                <a:cs typeface="Arial Bold"/>
                <a:sym typeface="Arial Bold"/>
              </a:rPr>
              <a:t>Tekst-typografier</a:t>
            </a:r>
          </a:p>
          <a:p>
            <a:pPr algn="r">
              <a:lnSpc>
                <a:spcPts val="1621"/>
              </a:lnSpc>
            </a:pPr>
            <a:r>
              <a:rPr lang="en-US" sz="1351">
                <a:solidFill>
                  <a:srgbClr val="808080"/>
                </a:solidFill>
                <a:latin typeface="Arial"/>
                <a:ea typeface="Arial"/>
                <a:cs typeface="Arial"/>
                <a:sym typeface="Arial"/>
              </a:rPr>
              <a:t>Brug </a:t>
            </a:r>
            <a:r>
              <a:rPr lang="en-US" sz="1351" b="1">
                <a:solidFill>
                  <a:srgbClr val="808080"/>
                </a:solidFill>
                <a:latin typeface="Arial Bold"/>
                <a:ea typeface="Arial Bold"/>
                <a:cs typeface="Arial Bold"/>
                <a:sym typeface="Arial Bold"/>
              </a:rPr>
              <a:t>TAB</a:t>
            </a:r>
            <a:r>
              <a:rPr lang="en-US" sz="1351">
                <a:solidFill>
                  <a:srgbClr val="808080"/>
                </a:solidFill>
                <a:latin typeface="Arial"/>
                <a:ea typeface="Arial"/>
                <a:cs typeface="Arial"/>
                <a:sym typeface="Arial"/>
              </a:rPr>
              <a:t> for at gå frem i tekst-niveauer</a:t>
            </a:r>
          </a:p>
          <a:p>
            <a:pPr algn="r">
              <a:lnSpc>
                <a:spcPts val="1621"/>
              </a:lnSpc>
            </a:pPr>
            <a:endParaRPr lang="en-US" sz="1351">
              <a:solidFill>
                <a:srgbClr val="808080"/>
              </a:solidFill>
              <a:latin typeface="Arial"/>
              <a:ea typeface="Arial"/>
              <a:cs typeface="Arial"/>
              <a:sym typeface="Arial"/>
            </a:endParaRPr>
          </a:p>
          <a:p>
            <a:pPr algn="r">
              <a:lnSpc>
                <a:spcPts val="1621"/>
              </a:lnSpc>
            </a:pPr>
            <a:r>
              <a:rPr lang="en-US" sz="1351">
                <a:solidFill>
                  <a:srgbClr val="808080"/>
                </a:solidFill>
                <a:latin typeface="Arial"/>
                <a:ea typeface="Arial"/>
                <a:cs typeface="Arial"/>
                <a:sym typeface="Arial"/>
              </a:rPr>
              <a:t>Niveau 1 = Tekst 20 pkt.</a:t>
            </a:r>
          </a:p>
          <a:p>
            <a:pPr algn="r">
              <a:lnSpc>
                <a:spcPts val="1621"/>
              </a:lnSpc>
            </a:pPr>
            <a:r>
              <a:rPr lang="en-US" sz="1351">
                <a:solidFill>
                  <a:srgbClr val="808080"/>
                </a:solidFill>
                <a:latin typeface="Arial"/>
                <a:ea typeface="Arial"/>
                <a:cs typeface="Arial"/>
                <a:sym typeface="Arial"/>
              </a:rPr>
              <a:t>Niveau 2 = Punkt-liste 20 pkt.</a:t>
            </a:r>
          </a:p>
          <a:p>
            <a:pPr algn="r">
              <a:lnSpc>
                <a:spcPts val="1621"/>
              </a:lnSpc>
            </a:pPr>
            <a:r>
              <a:rPr lang="en-US" sz="1351">
                <a:solidFill>
                  <a:srgbClr val="808080"/>
                </a:solidFill>
                <a:latin typeface="Arial"/>
                <a:ea typeface="Arial"/>
                <a:cs typeface="Arial"/>
                <a:sym typeface="Arial"/>
              </a:rPr>
              <a:t>Niveau 3 = Punkt-liste 18 pkt.</a:t>
            </a:r>
          </a:p>
          <a:p>
            <a:pPr algn="r">
              <a:lnSpc>
                <a:spcPts val="1621"/>
              </a:lnSpc>
            </a:pPr>
            <a:r>
              <a:rPr lang="en-US" sz="1351">
                <a:solidFill>
                  <a:srgbClr val="808080"/>
                </a:solidFill>
                <a:latin typeface="Arial"/>
                <a:ea typeface="Arial"/>
                <a:cs typeface="Arial"/>
                <a:sym typeface="Arial"/>
              </a:rPr>
              <a:t>Niveau 4-9 = Punkt-liste 18 pkt.</a:t>
            </a:r>
          </a:p>
          <a:p>
            <a:pPr algn="r">
              <a:lnSpc>
                <a:spcPts val="1621"/>
              </a:lnSpc>
            </a:pPr>
            <a:endParaRPr lang="en-US" sz="1351">
              <a:solidFill>
                <a:srgbClr val="808080"/>
              </a:solidFill>
              <a:latin typeface="Arial"/>
              <a:ea typeface="Arial"/>
              <a:cs typeface="Arial"/>
              <a:sym typeface="Arial"/>
            </a:endParaRPr>
          </a:p>
          <a:p>
            <a:pPr algn="r">
              <a:lnSpc>
                <a:spcPts val="1621"/>
              </a:lnSpc>
            </a:pPr>
            <a:r>
              <a:rPr lang="en-US" sz="1351">
                <a:solidFill>
                  <a:srgbClr val="808080"/>
                </a:solidFill>
                <a:latin typeface="Arial"/>
                <a:ea typeface="Arial"/>
                <a:cs typeface="Arial"/>
                <a:sym typeface="Arial"/>
              </a:rPr>
              <a:t>For at gå tilbage i tekst-niveauer, brug </a:t>
            </a:r>
            <a:r>
              <a:rPr lang="en-US" sz="1351" b="1">
                <a:solidFill>
                  <a:srgbClr val="808080"/>
                </a:solidFill>
                <a:latin typeface="Arial Bold"/>
                <a:ea typeface="Arial Bold"/>
                <a:cs typeface="Arial Bold"/>
                <a:sym typeface="Arial Bold"/>
              </a:rPr>
              <a:t>SHIFT + TAB</a:t>
            </a:r>
          </a:p>
          <a:p>
            <a:pPr algn="r">
              <a:lnSpc>
                <a:spcPts val="1621"/>
              </a:lnSpc>
            </a:pPr>
            <a:endParaRPr lang="en-US" sz="1351" b="1">
              <a:solidFill>
                <a:srgbClr val="808080"/>
              </a:solidFill>
              <a:latin typeface="Arial Bold"/>
              <a:ea typeface="Arial Bold"/>
              <a:cs typeface="Arial Bold"/>
              <a:sym typeface="Arial Bold"/>
            </a:endParaRPr>
          </a:p>
          <a:p>
            <a:pPr algn="r">
              <a:lnSpc>
                <a:spcPts val="1621"/>
              </a:lnSpc>
            </a:pPr>
            <a:r>
              <a:rPr lang="en-US" sz="1351">
                <a:solidFill>
                  <a:srgbClr val="808080"/>
                </a:solidFill>
                <a:latin typeface="Arial"/>
                <a:ea typeface="Arial"/>
                <a:cs typeface="Arial"/>
                <a:sym typeface="Arial"/>
              </a:rPr>
              <a:t>Alternativt kan</a:t>
            </a:r>
          </a:p>
          <a:p>
            <a:pPr algn="r">
              <a:lnSpc>
                <a:spcPts val="1621"/>
              </a:lnSpc>
            </a:pPr>
            <a:r>
              <a:rPr lang="en-US" sz="1351" b="1">
                <a:solidFill>
                  <a:srgbClr val="808080"/>
                </a:solidFill>
                <a:latin typeface="Arial Bold"/>
                <a:ea typeface="Arial Bold"/>
                <a:cs typeface="Arial Bold"/>
                <a:sym typeface="Arial Bold"/>
              </a:rPr>
              <a:t>Forøg</a:t>
            </a:r>
            <a:r>
              <a:rPr lang="en-US" sz="1351">
                <a:solidFill>
                  <a:srgbClr val="808080"/>
                </a:solidFill>
                <a:latin typeface="Arial"/>
                <a:ea typeface="Arial"/>
                <a:cs typeface="Arial"/>
                <a:sym typeface="Arial"/>
              </a:rPr>
              <a:t> og </a:t>
            </a:r>
            <a:r>
              <a:rPr lang="en-US" sz="1351" b="1">
                <a:solidFill>
                  <a:srgbClr val="808080"/>
                </a:solidFill>
                <a:latin typeface="Arial Bold"/>
                <a:ea typeface="Arial Bold"/>
                <a:cs typeface="Arial Bold"/>
                <a:sym typeface="Arial Bold"/>
              </a:rPr>
              <a:t>Formindsk</a:t>
            </a:r>
            <a:r>
              <a:rPr lang="en-US" sz="1351">
                <a:solidFill>
                  <a:srgbClr val="808080"/>
                </a:solidFill>
                <a:latin typeface="Arial"/>
                <a:ea typeface="Arial"/>
                <a:cs typeface="Arial"/>
                <a:sym typeface="Arial"/>
              </a:rPr>
              <a:t> </a:t>
            </a:r>
          </a:p>
          <a:p>
            <a:pPr algn="r">
              <a:lnSpc>
                <a:spcPts val="1621"/>
              </a:lnSpc>
            </a:pPr>
            <a:r>
              <a:rPr lang="en-US" sz="1351">
                <a:solidFill>
                  <a:srgbClr val="808080"/>
                </a:solidFill>
                <a:latin typeface="Arial"/>
                <a:ea typeface="Arial"/>
                <a:cs typeface="Arial"/>
                <a:sym typeface="Arial"/>
              </a:rPr>
              <a:t>listeniveau bruges</a:t>
            </a:r>
          </a:p>
        </p:txBody>
      </p:sp>
      <p:sp>
        <p:nvSpPr>
          <p:cNvPr id="22" name="TextBox 22"/>
          <p:cNvSpPr txBox="1"/>
          <p:nvPr/>
        </p:nvSpPr>
        <p:spPr>
          <a:xfrm>
            <a:off x="978040" y="439749"/>
            <a:ext cx="16342414" cy="477182"/>
          </a:xfrm>
          <a:prstGeom prst="rect">
            <a:avLst/>
          </a:prstGeom>
        </p:spPr>
        <p:txBody>
          <a:bodyPr lIns="0" tIns="0" rIns="0" bIns="0" rtlCol="0" anchor="t">
            <a:spAutoFit/>
          </a:bodyPr>
          <a:lstStyle/>
          <a:p>
            <a:pPr algn="l">
              <a:lnSpc>
                <a:spcPts val="3728"/>
              </a:lnSpc>
            </a:pPr>
            <a:r>
              <a:rPr lang="en-US" sz="3452" b="1" dirty="0" err="1">
                <a:solidFill>
                  <a:srgbClr val="003127"/>
                </a:solidFill>
                <a:latin typeface="Arial Bold"/>
                <a:ea typeface="Arial Bold"/>
                <a:cs typeface="Arial Bold"/>
                <a:sym typeface="Arial Bold"/>
              </a:rPr>
              <a:t>Prioriteringskriterier</a:t>
            </a:r>
            <a:r>
              <a:rPr lang="en-US" sz="3452" b="1" dirty="0">
                <a:solidFill>
                  <a:srgbClr val="003127"/>
                </a:solidFill>
                <a:latin typeface="Arial Bold"/>
                <a:ea typeface="Arial Bold"/>
                <a:cs typeface="Arial Bold"/>
                <a:sym typeface="Arial Bold"/>
              </a:rPr>
              <a:t> – og </a:t>
            </a:r>
            <a:r>
              <a:rPr lang="en-US" sz="3452" b="1" dirty="0" err="1">
                <a:solidFill>
                  <a:srgbClr val="003127"/>
                </a:solidFill>
                <a:latin typeface="Arial Bold"/>
                <a:ea typeface="Arial Bold"/>
                <a:cs typeface="Arial Bold"/>
                <a:sym typeface="Arial Bold"/>
              </a:rPr>
              <a:t>deres</a:t>
            </a:r>
            <a:r>
              <a:rPr lang="en-US" sz="3452" b="1" dirty="0">
                <a:solidFill>
                  <a:srgbClr val="003127"/>
                </a:solidFill>
                <a:latin typeface="Arial Bold"/>
                <a:ea typeface="Arial Bold"/>
                <a:cs typeface="Arial Bold"/>
                <a:sym typeface="Arial Bold"/>
              </a:rPr>
              <a:t> </a:t>
            </a:r>
            <a:r>
              <a:rPr lang="en-US" sz="3452" b="1" dirty="0" err="1">
                <a:solidFill>
                  <a:srgbClr val="003127"/>
                </a:solidFill>
                <a:latin typeface="Arial Bold"/>
                <a:ea typeface="Arial Bold"/>
                <a:cs typeface="Arial Bold"/>
                <a:sym typeface="Arial Bold"/>
              </a:rPr>
              <a:t>vægtning</a:t>
            </a:r>
            <a:endParaRPr lang="en-US" sz="3452" b="1" dirty="0">
              <a:solidFill>
                <a:srgbClr val="003127"/>
              </a:solidFill>
              <a:latin typeface="Arial Bold"/>
              <a:ea typeface="Arial Bold"/>
              <a:cs typeface="Arial Bold"/>
              <a:sym typeface="Arial Bold"/>
            </a:endParaRPr>
          </a:p>
        </p:txBody>
      </p:sp>
      <p:pic>
        <p:nvPicPr>
          <p:cNvPr id="23" name="Billede 22">
            <a:extLst>
              <a:ext uri="{FF2B5EF4-FFF2-40B4-BE49-F238E27FC236}">
                <a16:creationId xmlns:a16="http://schemas.microsoft.com/office/drawing/2014/main" id="{6DD0AA20-87E1-4E56-BE5F-03B13CBB165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859000" y="91784"/>
            <a:ext cx="2795089" cy="1427053"/>
          </a:xfrm>
          <a:prstGeom prst="rect">
            <a:avLst/>
          </a:prstGeom>
        </p:spPr>
      </p:pic>
      <p:sp>
        <p:nvSpPr>
          <p:cNvPr id="26" name="Tekstfelt 25">
            <a:extLst>
              <a:ext uri="{FF2B5EF4-FFF2-40B4-BE49-F238E27FC236}">
                <a16:creationId xmlns:a16="http://schemas.microsoft.com/office/drawing/2014/main" id="{8ED88E4D-F1A4-4DC7-A369-5B49E7169B28}"/>
              </a:ext>
            </a:extLst>
          </p:cNvPr>
          <p:cNvSpPr txBox="1"/>
          <p:nvPr/>
        </p:nvSpPr>
        <p:spPr>
          <a:xfrm>
            <a:off x="9948228" y="2029078"/>
            <a:ext cx="5715000" cy="1200329"/>
          </a:xfrm>
          <a:prstGeom prst="rect">
            <a:avLst/>
          </a:prstGeom>
          <a:noFill/>
        </p:spPr>
        <p:txBody>
          <a:bodyPr wrap="square" rtlCol="0">
            <a:spAutoFit/>
          </a:bodyPr>
          <a:lstStyle/>
          <a:p>
            <a:r>
              <a:rPr lang="da-DK" sz="2400" dirty="0"/>
              <a:t>Alle kriterier bedømmes af et vurderingsudvalg </a:t>
            </a:r>
            <a:r>
              <a:rPr lang="da-DK" sz="2400" b="1" dirty="0"/>
              <a:t>på en skala fra 1 til 5 </a:t>
            </a:r>
            <a:r>
              <a:rPr lang="da-DK" sz="2400" dirty="0"/>
              <a:t>– hvor 5 er højest.</a:t>
            </a:r>
          </a:p>
        </p:txBody>
      </p:sp>
      <p:pic>
        <p:nvPicPr>
          <p:cNvPr id="24" name="Billede 23">
            <a:extLst>
              <a:ext uri="{FF2B5EF4-FFF2-40B4-BE49-F238E27FC236}">
                <a16:creationId xmlns:a16="http://schemas.microsoft.com/office/drawing/2014/main" id="{0521FBD4-FAB6-2D10-63B0-EFD971D7D75A}"/>
              </a:ext>
            </a:extLst>
          </p:cNvPr>
          <p:cNvPicPr>
            <a:picLocks noChangeAspect="1"/>
          </p:cNvPicPr>
          <p:nvPr/>
        </p:nvPicPr>
        <p:blipFill>
          <a:blip r:embed="rId5"/>
          <a:stretch>
            <a:fillRect/>
          </a:stretch>
        </p:blipFill>
        <p:spPr>
          <a:xfrm>
            <a:off x="628442" y="1778651"/>
            <a:ext cx="8440328" cy="7411484"/>
          </a:xfrm>
          <a:prstGeom prst="rect">
            <a:avLst/>
          </a:prstGeom>
        </p:spPr>
      </p:pic>
      <p:pic>
        <p:nvPicPr>
          <p:cNvPr id="28" name="Billede 27">
            <a:extLst>
              <a:ext uri="{FF2B5EF4-FFF2-40B4-BE49-F238E27FC236}">
                <a16:creationId xmlns:a16="http://schemas.microsoft.com/office/drawing/2014/main" id="{5C0DFEFE-5558-FFCB-95E2-388095C5503C}"/>
              </a:ext>
            </a:extLst>
          </p:cNvPr>
          <p:cNvPicPr>
            <a:picLocks noChangeAspect="1"/>
          </p:cNvPicPr>
          <p:nvPr/>
        </p:nvPicPr>
        <p:blipFill>
          <a:blip r:embed="rId6"/>
          <a:stretch>
            <a:fillRect/>
          </a:stretch>
        </p:blipFill>
        <p:spPr>
          <a:xfrm>
            <a:off x="9177337" y="4054975"/>
            <a:ext cx="8430802" cy="5134692"/>
          </a:xfrm>
          <a:prstGeom prst="rect">
            <a:avLst/>
          </a:prstGeom>
        </p:spPr>
      </p:pic>
    </p:spTree>
    <p:extLst>
      <p:ext uri="{BB962C8B-B14F-4D97-AF65-F5344CB8AC3E}">
        <p14:creationId xmlns:p14="http://schemas.microsoft.com/office/powerpoint/2010/main" val="12916333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E5C409A2F622DB44AE50052FB7387CC3" ma:contentTypeVersion="1" ma:contentTypeDescription="Opret et nyt dokument." ma:contentTypeScope="" ma:versionID="b8b68851ad2b83602fcc808a9a8c9bfd">
  <xsd:schema xmlns:xsd="http://www.w3.org/2001/XMLSchema" xmlns:xs="http://www.w3.org/2001/XMLSchema" xmlns:p="http://schemas.microsoft.com/office/2006/metadata/properties" xmlns:ns1="http://schemas.microsoft.com/sharepoint/v3" targetNamespace="http://schemas.microsoft.com/office/2006/metadata/properties" ma:root="true" ma:fieldsID="c63bec90b3e5d7ece697825738336c4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tartdato for planlægning" ma:description="Startdato for planlægning er en webstedskolonne, der blev oprettet vha. publiceringsfunktionen. Den bruges til at angive den dato og det klokkeslæt, hvor denne side først vil være synlig for besøgende på webstedet." ma:hidden="true" ma:internalName="PublishingStartDate">
      <xsd:simpleType>
        <xsd:restriction base="dms:Unknown"/>
      </xsd:simpleType>
    </xsd:element>
    <xsd:element name="PublishingExpirationDate" ma:index="9" nillable="true" ma:displayName="Slutdato for planlægning" ma:description="Slutdato for planlægning er en webstedskolonne, der blev oprettet vha. publiceringsfunktionen. Den bruges til at angive den dato og det klokkeslæt, hvor denne side ikke længere vil være synlig for besøgende på webstedet."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0C7B8F6-28C4-4DE5-B86C-9274DDCFE6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EABEF60-3AF8-423A-8C75-5EEA9D4328E4}">
  <ds:schemaRefs>
    <ds:schemaRef ds:uri="http://schemas.microsoft.com/office/2006/documentManagement/types"/>
    <ds:schemaRef ds:uri="http://schemas.microsoft.com/sharepoint/v3"/>
    <ds:schemaRef ds:uri="http://schemas.microsoft.com/office/2006/metadata/properties"/>
    <ds:schemaRef ds:uri="http://purl.org/dc/terms/"/>
    <ds:schemaRef ds:uri="http://www.w3.org/XML/1998/namespace"/>
    <ds:schemaRef ds:uri="http://schemas.microsoft.com/office/infopath/2007/PartnerControls"/>
    <ds:schemaRef ds:uri="http://schemas.openxmlformats.org/package/2006/metadata/core-properties"/>
    <ds:schemaRef ds:uri="http://purl.org/dc/dcmitype/"/>
    <ds:schemaRef ds:uri="http://purl.org/dc/elements/1.1/"/>
  </ds:schemaRefs>
</ds:datastoreItem>
</file>

<file path=customXml/itemProps3.xml><?xml version="1.0" encoding="utf-8"?>
<ds:datastoreItem xmlns:ds="http://schemas.openxmlformats.org/officeDocument/2006/customXml" ds:itemID="{72C18C27-2AC6-441E-9BEA-99A1CDDE8E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2894</TotalTime>
  <Words>1749</Words>
  <Application>Microsoft Office PowerPoint</Application>
  <PresentationFormat>Brugerdefineret</PresentationFormat>
  <Paragraphs>328</Paragraphs>
  <Slides>11</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11</vt:i4>
      </vt:variant>
    </vt:vector>
  </HeadingPairs>
  <TitlesOfParts>
    <vt:vector size="16" baseType="lpstr">
      <vt:lpstr>Arial Bold</vt:lpstr>
      <vt:lpstr>Courier New</vt:lpstr>
      <vt:lpstr>Arial</vt:lpstr>
      <vt:lpstr>Calibri</vt:lpstr>
      <vt:lpstr>Office Theme</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Skabelon for styregruppemateriale_250320.pptx</dc:title>
  <dc:creator>Laura Raadal Jørgensen</dc:creator>
  <cp:lastModifiedBy>Ida Grimstrup Christensen</cp:lastModifiedBy>
  <cp:revision>39</cp:revision>
  <dcterms:created xsi:type="dcterms:W3CDTF">2006-08-16T00:00:00Z</dcterms:created>
  <dcterms:modified xsi:type="dcterms:W3CDTF">2026-07-08T09:06:17Z</dcterms:modified>
  <dc:identifier>DAGrdGzuM1g</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0x010100E5C409A2F622DB44AE50052FB7387CC3</vt:lpwstr>
  </property>
</Properties>
</file>